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3.xml" ContentType="application/vnd.openxmlformats-officedocument.theme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4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93" r:id="rId2"/>
    <p:sldMasterId id="2147483694" r:id="rId3"/>
    <p:sldMasterId id="2147483695" r:id="rId4"/>
    <p:sldMasterId id="2147483696" r:id="rId5"/>
  </p:sldMasterIdLst>
  <p:notesMasterIdLst>
    <p:notesMasterId r:id="rId24"/>
  </p:notesMasterIdLst>
  <p:sldIdLst>
    <p:sldId id="295" r:id="rId6"/>
    <p:sldId id="290" r:id="rId7"/>
    <p:sldId id="326" r:id="rId8"/>
    <p:sldId id="344" r:id="rId9"/>
    <p:sldId id="336" r:id="rId10"/>
    <p:sldId id="331" r:id="rId11"/>
    <p:sldId id="330" r:id="rId12"/>
    <p:sldId id="335" r:id="rId13"/>
    <p:sldId id="327" r:id="rId14"/>
    <p:sldId id="337" r:id="rId15"/>
    <p:sldId id="343" r:id="rId16"/>
    <p:sldId id="341" r:id="rId17"/>
    <p:sldId id="338" r:id="rId18"/>
    <p:sldId id="339" r:id="rId19"/>
    <p:sldId id="340" r:id="rId20"/>
    <p:sldId id="334" r:id="rId21"/>
    <p:sldId id="329" r:id="rId22"/>
    <p:sldId id="333" r:id="rId23"/>
  </p:sldIdLst>
  <p:sldSz cx="9144000" cy="6858000" type="screen4x3"/>
  <p:notesSz cx="7315200" cy="96012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4D6E4"/>
    <a:srgbClr val="3333FF"/>
    <a:srgbClr val="C0C0C0"/>
    <a:srgbClr val="FF7A18"/>
    <a:srgbClr val="B301FE"/>
    <a:srgbClr val="008F98"/>
    <a:srgbClr val="29F2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1695" autoAdjust="0"/>
    <p:restoredTop sz="94634" autoAdjust="0"/>
  </p:normalViewPr>
  <p:slideViewPr>
    <p:cSldViewPr snapToGrid="0"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4" d="100"/>
          <a:sy n="74" d="100"/>
        </p:scale>
        <p:origin x="-2004" y="-108"/>
      </p:cViewPr>
      <p:guideLst>
        <p:guide orient="horz" pos="3024"/>
        <p:guide pos="2304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20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375" y="0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339610AE-9877-4E13-B396-F8A22A29DE81}" type="datetimeFigureOut">
              <a:rPr lang="en-US"/>
              <a:pPr>
                <a:defRPr/>
              </a:pPr>
              <a:t>4/24/2012</a:t>
            </a:fld>
            <a:endParaRPr lang="en-US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20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838" y="4560888"/>
            <a:ext cx="5851525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720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720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375" y="9120188"/>
            <a:ext cx="3170238" cy="479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43C4818A-E83A-4D58-AF05-6BB9596E840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05620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Calibri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GB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OAI PMH Open </a:t>
            </a:r>
            <a:r>
              <a:rPr lang="cs-CZ" dirty="0" err="1" smtClean="0"/>
              <a:t>Archives</a:t>
            </a:r>
            <a:r>
              <a:rPr lang="cs-CZ" dirty="0" smtClean="0"/>
              <a:t> </a:t>
            </a:r>
            <a:r>
              <a:rPr lang="cs-CZ" dirty="0" err="1" smtClean="0"/>
              <a:t>Initiative</a:t>
            </a:r>
            <a:r>
              <a:rPr lang="cs-CZ" dirty="0" smtClean="0"/>
              <a:t> </a:t>
            </a:r>
            <a:r>
              <a:rPr lang="cs-CZ" dirty="0" err="1" smtClean="0"/>
              <a:t>Protocol</a:t>
            </a:r>
            <a:r>
              <a:rPr lang="cs-CZ" dirty="0" smtClean="0"/>
              <a:t> </a:t>
            </a:r>
            <a:r>
              <a:rPr lang="cs-CZ" dirty="0" err="1" smtClean="0"/>
              <a:t>for</a:t>
            </a:r>
            <a:r>
              <a:rPr lang="cs-CZ" dirty="0" smtClean="0"/>
              <a:t> </a:t>
            </a:r>
            <a:r>
              <a:rPr lang="cs-CZ" dirty="0" err="1" smtClean="0"/>
              <a:t>Metadata</a:t>
            </a:r>
            <a:r>
              <a:rPr lang="cs-CZ" dirty="0" smtClean="0"/>
              <a:t> </a:t>
            </a:r>
            <a:r>
              <a:rPr lang="cs-CZ" dirty="0" err="1" smtClean="0"/>
              <a:t>Harvesting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C4818A-E83A-4D58-AF05-6BB9596E840A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44519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3" descr="CARARE-Logo_small.jpg"/>
          <p:cNvPicPr>
            <a:picLocks noChangeAspect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185738" y="152400"/>
            <a:ext cx="5126037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Straight Connector 13"/>
          <p:cNvCxnSpPr/>
          <p:nvPr/>
        </p:nvCxnSpPr>
        <p:spPr>
          <a:xfrm>
            <a:off x="2519363" y="2949575"/>
            <a:ext cx="6624637" cy="1588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578" name="Title Placeholder 1"/>
          <p:cNvSpPr>
            <a:spLocks noGrp="1"/>
          </p:cNvSpPr>
          <p:nvPr>
            <p:ph type="ctrTitle"/>
          </p:nvPr>
        </p:nvSpPr>
        <p:spPr>
          <a:xfrm>
            <a:off x="2519363" y="2960688"/>
            <a:ext cx="6264275" cy="1470025"/>
          </a:xfrm>
          <a:ln algn="ctr"/>
        </p:spPr>
        <p:txBody>
          <a:bodyPr tIns="54000" anchor="t"/>
          <a:lstStyle>
            <a:lvl1pPr algn="l" eaLnBrk="1" hangingPunct="1">
              <a:lnSpc>
                <a:spcPts val="4100"/>
              </a:lnSpc>
              <a:defRPr sz="3900" smtClean="0"/>
            </a:lvl1pPr>
          </a:lstStyle>
          <a:p>
            <a:r>
              <a:rPr lang="en-US" dirty="0" smtClean="0"/>
              <a:t>Click to edit Master title style</a:t>
            </a:r>
          </a:p>
        </p:txBody>
      </p:sp>
      <p:sp>
        <p:nvSpPr>
          <p:cNvPr id="24579" name="Text Placeholder 2"/>
          <p:cNvSpPr>
            <a:spLocks noGrp="1"/>
          </p:cNvSpPr>
          <p:nvPr>
            <p:ph type="subTitle" idx="1"/>
          </p:nvPr>
        </p:nvSpPr>
        <p:spPr>
          <a:xfrm>
            <a:off x="2519363" y="4787900"/>
            <a:ext cx="6264275" cy="850900"/>
          </a:xfrm>
        </p:spPr>
        <p:txBody>
          <a:bodyPr/>
          <a:lstStyle>
            <a:lvl1pPr marL="0" indent="0" eaLnBrk="1" hangingPunct="1">
              <a:lnSpc>
                <a:spcPts val="2500"/>
              </a:lnSpc>
              <a:spcBef>
                <a:spcPct val="0"/>
              </a:spcBef>
              <a:spcAft>
                <a:spcPts val="1000"/>
              </a:spcAft>
              <a:buFont typeface="Arial" pitchFamily="34" charset="0"/>
              <a:buNone/>
              <a:defRPr sz="2100" smtClean="0">
                <a:solidFill>
                  <a:schemeClr val="bg2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A042E4-30E0-404D-9DAB-63B5A25053C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D689A6-32FB-44BE-8CA1-B7F27D3ECE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B728BF-AB16-4B8C-B078-4EB180E329C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3825"/>
            <a:ext cx="4133850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3825"/>
            <a:ext cx="4135438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18C5E4-69D1-483F-B0AE-5BA75AABC3A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5F8D28-64EE-4B2B-84BF-5CB488FB450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8E55BB-6540-4CF5-8CDE-0096E4F572E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3351CC-7221-4389-9F7E-A0AE58BAD6A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2C21E1-A182-452F-9853-AA9F1962FCA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1F7B62-A9E3-4CE1-A7BE-D7ACB326F94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2B201E-EBD1-4A34-A8F1-65FDA3F7CCB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2049" cy="8905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1950" y="1390650"/>
            <a:ext cx="8422050" cy="4343945"/>
          </a:xfrm>
        </p:spPr>
        <p:txBody>
          <a:bodyPr/>
          <a:lstStyle>
            <a:lvl1pPr>
              <a:spcBef>
                <a:spcPts val="500"/>
              </a:spcBef>
              <a:defRPr/>
            </a:lvl1pPr>
            <a:lvl2pPr marL="538163" indent="-190500">
              <a:spcBef>
                <a:spcPts val="500"/>
              </a:spcBef>
              <a:defRPr/>
            </a:lvl2pPr>
            <a:lvl3pPr marL="974725" indent="-228600">
              <a:defRPr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F9646-44A2-467D-966C-6E29C546A55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152400"/>
            <a:ext cx="2105025" cy="5580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950" y="152400"/>
            <a:ext cx="6164263" cy="5580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7371A-B0ED-43AD-97CE-1DD69063C40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059D2F-96C0-4C52-AB79-E567F148079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AC5785-F298-4C36-80F7-C20995FD835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1FC1C-ACDF-4F52-8E07-B3806580A47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3825"/>
            <a:ext cx="4133850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3825"/>
            <a:ext cx="4135438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5BF579-E2F5-4ADF-85DB-4430194EC75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68852F-AFB4-4EB3-A49C-AC400C653E9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2566E4-D8A9-4383-A960-6EC531C437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759CF-3F87-48DC-AA99-BD84D08A460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0AC944-1412-4A47-BAE7-D10688521EC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DD82E-F1DD-4430-97D6-19F4DDEE7E7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4863" cy="8905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409700"/>
            <a:ext cx="4133850" cy="4323305"/>
          </a:xfrm>
        </p:spPr>
        <p:txBody>
          <a:bodyPr rIns="72000"/>
          <a:lstStyle>
            <a:lvl1pPr marL="0" indent="0">
              <a:buNone/>
              <a:defRPr sz="1700" b="1">
                <a:solidFill>
                  <a:schemeClr val="accent1"/>
                </a:solidFill>
              </a:defRPr>
            </a:lvl1pPr>
            <a:lvl2pPr marL="0" indent="0">
              <a:buNone/>
              <a:defRPr sz="1700"/>
            </a:lvl2pPr>
            <a:lvl3pPr marL="347663" indent="-228600">
              <a:defRPr sz="1200"/>
            </a:lvl3pPr>
            <a:lvl4pPr marL="712788" indent="-228600">
              <a:defRPr sz="1200"/>
            </a:lvl4pPr>
            <a:lvl5pPr marL="985838" indent="-228600" defTabSz="116205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409701"/>
            <a:ext cx="4138614" cy="4323304"/>
          </a:xfrm>
        </p:spPr>
        <p:txBody>
          <a:bodyPr rIns="72000"/>
          <a:lstStyle>
            <a:lvl1pPr>
              <a:buNone/>
              <a:defRPr lang="en-US" sz="1700" b="1" kern="1200" dirty="0" smtClean="0">
                <a:solidFill>
                  <a:schemeClr val="accent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7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lang="en-US" sz="12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065213" indent="-228600">
              <a:defRPr lang="en-US" sz="12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443038" indent="-228600">
              <a:defRPr lang="en-GB" sz="1200" kern="1200" dirty="0" smtClean="0">
                <a:solidFill>
                  <a:schemeClr val="bg2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BBF115-3749-4FC6-BDC3-1D82B6424F5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EA34A-2BB9-4475-B6FA-AA6C99199E7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152400"/>
            <a:ext cx="2105025" cy="5580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950" y="152400"/>
            <a:ext cx="6164263" cy="5580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97F54-C504-495A-9510-6D54F30C21E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DC31DD-215C-4A24-A167-51A95745150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933B9B-E6BE-47E4-984D-B50CFE25C5D2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094D4F-331E-4B96-8E2B-8F230026DE8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3825"/>
            <a:ext cx="4133850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3825"/>
            <a:ext cx="4135438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2B8E5-CBE6-497F-AC52-EB660733E9B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A9BBF9-0B05-4BBA-B621-2BA932C8A533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CADAD-2B33-4E96-BB54-B6F441D6E6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6A360-5B34-4B61-BD67-DF60C9C6629E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0A2076-9498-47EA-A251-7BD11C81201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8591"/>
            <a:ext cx="4133850" cy="4334415"/>
          </a:xfrm>
        </p:spPr>
        <p:txBody>
          <a:bodyPr/>
          <a:lstStyle>
            <a:lvl1pPr>
              <a:defRPr sz="1700"/>
            </a:lvl1pPr>
            <a:lvl2pPr>
              <a:defRPr sz="1500"/>
            </a:lvl2pPr>
            <a:lvl3pPr>
              <a:defRPr sz="1200"/>
            </a:lvl3pPr>
            <a:lvl4pPr marL="1065213" indent="-228600">
              <a:defRPr sz="1200"/>
            </a:lvl4pPr>
            <a:lvl5pPr marL="1443038" indent="-22860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1397001"/>
            <a:ext cx="4138613" cy="4336005"/>
          </a:xfrm>
        </p:spPr>
        <p:txBody>
          <a:bodyPr/>
          <a:lstStyle>
            <a:lvl1pPr>
              <a:defRPr lang="en-US" sz="17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>
              <a:defRPr lang="en-US" sz="1500" kern="1200" dirty="0" smtClean="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>
              <a:defRPr sz="1200"/>
            </a:lvl3pPr>
            <a:lvl4pPr marL="1065213" indent="-228600">
              <a:defRPr sz="1200"/>
            </a:lvl4pPr>
            <a:lvl5pPr marL="1443038" indent="-228600">
              <a:defRPr sz="12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D7A471-84DE-4388-B9F7-7E951404E9A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963777-7F47-4228-95E9-D1BF5CBAAEC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0DAA76-B4D0-4F50-9763-FB53ABD40EA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152400"/>
            <a:ext cx="2105025" cy="5580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950" y="152400"/>
            <a:ext cx="6164263" cy="5580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1C172E-A529-45AC-B7AF-04991C5BB796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1B4B9-2D6C-46E8-88F5-C0EEB04DFB0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33729E-9862-499E-B8AB-2D1D670987C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AC4D56-0428-4043-8E66-DB157E4432C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61950" y="1393825"/>
            <a:ext cx="4133850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393825"/>
            <a:ext cx="4135438" cy="43386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D54E0D-1502-4E75-946E-BEE8B20D508C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308EF0-77D2-4C69-88D6-09023609F2F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DD01A-B00D-48F9-B5E9-0946796B07E9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A821F7-91B6-4334-9AFA-9B128F892BA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3F02C8-C762-45DB-BDCB-8C18FB5547A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61C46-FBC9-4191-811E-8478EA0DB85D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8C9BDC-E180-4E75-B280-AE060D350128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8D1B40-0D57-4DC2-99F8-902DF657D634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78613" y="152400"/>
            <a:ext cx="2105025" cy="55800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61950" y="152400"/>
            <a:ext cx="6164263" cy="55800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03492A-97FE-4781-8447-14F51D931B57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17C800-DD84-42FE-8C32-31893795DB4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601C2E-23DC-4BB5-AC09-05D91738817B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DF2AE8-6106-4D61-AD6C-8DC0EDAA5935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862F82-EE7C-4982-B0DD-E44C56E7F26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image" Target="../media/image4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4.xml"/><Relationship Id="rId7" Type="http://schemas.openxmlformats.org/officeDocument/2006/relationships/slideLayout" Target="../slideLayouts/slideLayout38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3.xml"/><Relationship Id="rId1" Type="http://schemas.openxmlformats.org/officeDocument/2006/relationships/slideLayout" Target="../slideLayouts/slideLayout32.xml"/><Relationship Id="rId6" Type="http://schemas.openxmlformats.org/officeDocument/2006/relationships/slideLayout" Target="../slideLayouts/slideLayout37.xml"/><Relationship Id="rId11" Type="http://schemas.openxmlformats.org/officeDocument/2006/relationships/slideLayout" Target="../slideLayouts/slideLayout42.xml"/><Relationship Id="rId5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41.xml"/><Relationship Id="rId4" Type="http://schemas.openxmlformats.org/officeDocument/2006/relationships/slideLayout" Target="../slideLayouts/slideLayout35.xml"/><Relationship Id="rId9" Type="http://schemas.openxmlformats.org/officeDocument/2006/relationships/slideLayout" Target="../slideLayouts/slideLayout40.xml"/><Relationship Id="rId14" Type="http://schemas.openxmlformats.org/officeDocument/2006/relationships/image" Target="../media/image4.jpe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45.xml"/><Relationship Id="rId7" Type="http://schemas.openxmlformats.org/officeDocument/2006/relationships/slideLayout" Target="../slideLayouts/slideLayout49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4.xml"/><Relationship Id="rId1" Type="http://schemas.openxmlformats.org/officeDocument/2006/relationships/slideLayout" Target="../slideLayouts/slideLayout43.xml"/><Relationship Id="rId6" Type="http://schemas.openxmlformats.org/officeDocument/2006/relationships/slideLayout" Target="../slideLayouts/slideLayout48.xml"/><Relationship Id="rId11" Type="http://schemas.openxmlformats.org/officeDocument/2006/relationships/slideLayout" Target="../slideLayouts/slideLayout53.xml"/><Relationship Id="rId5" Type="http://schemas.openxmlformats.org/officeDocument/2006/relationships/slideLayout" Target="../slideLayouts/slideLayout47.xml"/><Relationship Id="rId10" Type="http://schemas.openxmlformats.org/officeDocument/2006/relationships/slideLayout" Target="../slideLayouts/slideLayout52.xml"/><Relationship Id="rId4" Type="http://schemas.openxmlformats.org/officeDocument/2006/relationships/slideLayout" Target="../slideLayouts/slideLayout46.xml"/><Relationship Id="rId9" Type="http://schemas.openxmlformats.org/officeDocument/2006/relationships/slideLayout" Target="../slideLayouts/slideLayout51.xml"/><Relationship Id="rId14" Type="http://schemas.openxmlformats.org/officeDocument/2006/relationships/image" Target="../media/image4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156325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B8B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956550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19A70D9-8C55-4FB3-A3CD-F61AC3F40F6A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056438" y="6000750"/>
            <a:ext cx="827087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361950" y="152400"/>
            <a:ext cx="842168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1393825"/>
            <a:ext cx="8421688" cy="433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036638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5783263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35" name="Picture 12" descr="CARARE-Logo-22vs.jpg"/>
          <p:cNvPicPr>
            <a:picLocks noChangeAspect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395288" y="5911850"/>
            <a:ext cx="669925" cy="66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34" r:id="rId1"/>
    <p:sldLayoutId id="2147484182" r:id="rId2"/>
    <p:sldLayoutId id="2147484183" r:id="rId3"/>
    <p:sldLayoutId id="2147484184" r:id="rId4"/>
    <p:sldLayoutId id="2147484185" r:id="rId5"/>
    <p:sldLayoutId id="2147484186" r:id="rId6"/>
    <p:sldLayoutId id="2147484187" r:id="rId7"/>
    <p:sldLayoutId id="2147484188" r:id="rId8"/>
    <p:sldLayoutId id="2147484189" r:id="rId9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20000"/>
        <a:buFont typeface="Arial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533400" indent="-190500" algn="l" rtl="0" eaLnBrk="0" fontAlgn="base" hangingPunct="0">
        <a:lnSpc>
          <a:spcPts val="2400"/>
        </a:lnSpc>
        <a:spcBef>
          <a:spcPct val="20000"/>
        </a:spcBef>
        <a:spcAft>
          <a:spcPct val="0"/>
        </a:spcAft>
        <a:buClr>
          <a:schemeClr val="hlink"/>
        </a:buClr>
        <a:buFont typeface="Arial" charset="0"/>
        <a:buChar char="•"/>
        <a:defRPr lang="en-US" sz="2100" kern="1200" dirty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936625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•"/>
        <a:defRPr lang="en-US" sz="1700" kern="1200" dirty="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3pPr>
      <a:lvl4pPr marL="143986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4pPr>
      <a:lvl5pPr marL="17970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 kern="1200">
          <a:solidFill>
            <a:schemeClr val="bg2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956550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6E52BE8-1EA4-4096-B2C5-94694496737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2051" name="Title Placeholder 1"/>
          <p:cNvSpPr>
            <a:spLocks noGrp="1"/>
          </p:cNvSpPr>
          <p:nvPr>
            <p:ph type="title"/>
          </p:nvPr>
        </p:nvSpPr>
        <p:spPr bwMode="auto">
          <a:xfrm>
            <a:off x="361950" y="152400"/>
            <a:ext cx="842168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1393825"/>
            <a:ext cx="8421688" cy="433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036638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5783263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7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3"/>
          <a:srcRect l="6174" t="1712" r="6139" b="22241"/>
          <a:stretch>
            <a:fillRect/>
          </a:stretch>
        </p:blipFill>
        <p:spPr bwMode="auto">
          <a:xfrm>
            <a:off x="357188" y="5867400"/>
            <a:ext cx="60801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8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4"/>
          <a:srcRect l="2295" r="1633"/>
          <a:stretch>
            <a:fillRect/>
          </a:stretch>
        </p:blipFill>
        <p:spPr bwMode="auto">
          <a:xfrm>
            <a:off x="996950" y="6065838"/>
            <a:ext cx="792163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156325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B8B8B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056438" y="6000750"/>
            <a:ext cx="827087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90" r:id="rId1"/>
    <p:sldLayoutId id="2147484191" r:id="rId2"/>
    <p:sldLayoutId id="2147484192" r:id="rId3"/>
    <p:sldLayoutId id="2147484193" r:id="rId4"/>
    <p:sldLayoutId id="2147484194" r:id="rId5"/>
    <p:sldLayoutId id="2147484195" r:id="rId6"/>
    <p:sldLayoutId id="2147484196" r:id="rId7"/>
    <p:sldLayoutId id="2147484197" r:id="rId8"/>
    <p:sldLayoutId id="2147484198" r:id="rId9"/>
    <p:sldLayoutId id="2147484199" r:id="rId10"/>
    <p:sldLayoutId id="2147484200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defRPr sz="1700" b="1">
          <a:solidFill>
            <a:schemeClr val="accent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defRPr sz="1700">
          <a:solidFill>
            <a:schemeClr val="tx1"/>
          </a:solidFill>
          <a:latin typeface="+mn-lt"/>
          <a:cs typeface="+mn-cs"/>
        </a:defRPr>
      </a:lvl2pPr>
      <a:lvl3pPr marL="409575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•"/>
        <a:defRPr sz="1400">
          <a:solidFill>
            <a:schemeClr val="bg2"/>
          </a:solidFill>
          <a:latin typeface="+mn-lt"/>
          <a:cs typeface="+mn-cs"/>
        </a:defRPr>
      </a:lvl3pPr>
      <a:lvl4pPr marL="657225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bg2"/>
          </a:solidFill>
          <a:latin typeface="+mn-lt"/>
          <a:cs typeface="+mn-cs"/>
        </a:defRPr>
      </a:lvl4pPr>
      <a:lvl5pPr marL="896938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>
          <a:solidFill>
            <a:schemeClr val="bg2"/>
          </a:solidFill>
          <a:latin typeface="+mn-lt"/>
          <a:cs typeface="+mn-cs"/>
        </a:defRPr>
      </a:lvl5pPr>
      <a:lvl6pPr marL="13541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6pPr>
      <a:lvl7pPr marL="18113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7pPr>
      <a:lvl8pPr marL="22685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8pPr>
      <a:lvl9pPr marL="27257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6550" y="6000750"/>
            <a:ext cx="827088" cy="54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BF0FDE8-52B4-48FD-971F-E0220713134F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3075" name="Title Placeholder 1"/>
          <p:cNvSpPr>
            <a:spLocks noGrp="1"/>
          </p:cNvSpPr>
          <p:nvPr>
            <p:ph type="title"/>
          </p:nvPr>
        </p:nvSpPr>
        <p:spPr bwMode="auto">
          <a:xfrm>
            <a:off x="361950" y="152400"/>
            <a:ext cx="842168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1393825"/>
            <a:ext cx="8421688" cy="433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036638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5783263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81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3"/>
          <a:srcRect l="6174" t="1712" r="6139" b="22241"/>
          <a:stretch>
            <a:fillRect/>
          </a:stretch>
        </p:blipFill>
        <p:spPr bwMode="auto">
          <a:xfrm>
            <a:off x="357188" y="5867400"/>
            <a:ext cx="60801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2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4"/>
          <a:srcRect l="2295" r="1633"/>
          <a:stretch>
            <a:fillRect/>
          </a:stretch>
        </p:blipFill>
        <p:spPr bwMode="auto">
          <a:xfrm>
            <a:off x="996950" y="6065838"/>
            <a:ext cx="792163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01" r:id="rId1"/>
    <p:sldLayoutId id="2147484202" r:id="rId2"/>
    <p:sldLayoutId id="2147484203" r:id="rId3"/>
    <p:sldLayoutId id="2147484204" r:id="rId4"/>
    <p:sldLayoutId id="2147484205" r:id="rId5"/>
    <p:sldLayoutId id="2147484206" r:id="rId6"/>
    <p:sldLayoutId id="2147484207" r:id="rId7"/>
    <p:sldLayoutId id="2147484208" r:id="rId8"/>
    <p:sldLayoutId id="2147484209" r:id="rId9"/>
    <p:sldLayoutId id="2147484210" r:id="rId10"/>
    <p:sldLayoutId id="2147484211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90500" algn="l" rtl="0" eaLnBrk="0" fontAlgn="base" hangingPunct="0">
        <a:lnSpc>
          <a:spcPts val="2400"/>
        </a:lnSpc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100">
          <a:solidFill>
            <a:schemeClr val="tx1"/>
          </a:solidFill>
          <a:latin typeface="+mn-lt"/>
          <a:cs typeface="+mn-cs"/>
        </a:defRPr>
      </a:lvl2pPr>
      <a:lvl3pPr marL="936625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•"/>
        <a:defRPr sz="1700">
          <a:solidFill>
            <a:schemeClr val="bg2"/>
          </a:solidFill>
          <a:latin typeface="+mn-lt"/>
          <a:cs typeface="+mn-cs"/>
        </a:defRPr>
      </a:lvl3pPr>
      <a:lvl4pPr marL="143986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bg2"/>
          </a:solidFill>
          <a:latin typeface="+mn-lt"/>
          <a:cs typeface="+mn-cs"/>
        </a:defRPr>
      </a:lvl4pPr>
      <a:lvl5pPr marL="17970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bg2"/>
          </a:solidFill>
          <a:latin typeface="+mn-lt"/>
          <a:cs typeface="+mn-cs"/>
        </a:defRPr>
      </a:lvl5pPr>
      <a:lvl6pPr marL="225425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6pPr>
      <a:lvl7pPr marL="271145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7pPr>
      <a:lvl8pPr marL="316865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8pPr>
      <a:lvl9pPr marL="362585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56550" y="6000750"/>
            <a:ext cx="827088" cy="5413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C490D31-EB98-4C87-A190-6D19D3F868B0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4099" name="Title Placeholder 1"/>
          <p:cNvSpPr>
            <a:spLocks noGrp="1"/>
          </p:cNvSpPr>
          <p:nvPr>
            <p:ph type="title"/>
          </p:nvPr>
        </p:nvSpPr>
        <p:spPr bwMode="auto">
          <a:xfrm>
            <a:off x="361950" y="152400"/>
            <a:ext cx="842168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410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1393825"/>
            <a:ext cx="8421688" cy="433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036638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5783263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5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3"/>
          <a:srcRect l="6174" t="1712" r="6139" b="22241"/>
          <a:stretch>
            <a:fillRect/>
          </a:stretch>
        </p:blipFill>
        <p:spPr bwMode="auto">
          <a:xfrm>
            <a:off x="357188" y="5867400"/>
            <a:ext cx="60801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6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4"/>
          <a:srcRect l="2295" r="1633"/>
          <a:stretch>
            <a:fillRect/>
          </a:stretch>
        </p:blipFill>
        <p:spPr bwMode="auto">
          <a:xfrm>
            <a:off x="996950" y="6065838"/>
            <a:ext cx="792163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2" r:id="rId1"/>
    <p:sldLayoutId id="2147484213" r:id="rId2"/>
    <p:sldLayoutId id="2147484214" r:id="rId3"/>
    <p:sldLayoutId id="2147484215" r:id="rId4"/>
    <p:sldLayoutId id="2147484216" r:id="rId5"/>
    <p:sldLayoutId id="2147484217" r:id="rId6"/>
    <p:sldLayoutId id="2147484218" r:id="rId7"/>
    <p:sldLayoutId id="2147484219" r:id="rId8"/>
    <p:sldLayoutId id="2147484220" r:id="rId9"/>
    <p:sldLayoutId id="2147484221" r:id="rId10"/>
    <p:sldLayoutId id="2147484222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defRPr sz="1700" b="1">
          <a:solidFill>
            <a:schemeClr val="accent1"/>
          </a:solidFill>
          <a:latin typeface="+mn-lt"/>
          <a:ea typeface="+mn-ea"/>
          <a:cs typeface="+mn-cs"/>
        </a:defRPr>
      </a:lvl1pPr>
      <a:lvl2pPr marL="1588" indent="45561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defRPr sz="1700">
          <a:solidFill>
            <a:schemeClr val="tx1"/>
          </a:solidFill>
          <a:latin typeface="+mn-lt"/>
          <a:cs typeface="+mn-cs"/>
        </a:defRPr>
      </a:lvl2pPr>
      <a:lvl3pPr marL="409575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•"/>
        <a:defRPr sz="1400">
          <a:solidFill>
            <a:schemeClr val="bg2"/>
          </a:solidFill>
          <a:latin typeface="+mn-lt"/>
          <a:cs typeface="+mn-cs"/>
        </a:defRPr>
      </a:lvl3pPr>
      <a:lvl4pPr marL="657225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bg2"/>
          </a:solidFill>
          <a:latin typeface="+mn-lt"/>
          <a:cs typeface="+mn-cs"/>
        </a:defRPr>
      </a:lvl4pPr>
      <a:lvl5pPr marL="896938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200">
          <a:solidFill>
            <a:schemeClr val="bg2"/>
          </a:solidFill>
          <a:latin typeface="+mn-lt"/>
          <a:cs typeface="+mn-cs"/>
        </a:defRPr>
      </a:lvl5pPr>
      <a:lvl6pPr marL="13541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6pPr>
      <a:lvl7pPr marL="18113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7pPr>
      <a:lvl8pPr marL="22685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8pPr>
      <a:lvl9pPr marL="2725738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2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6156325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>
              <a:defRPr sz="1200">
                <a:solidFill>
                  <a:srgbClr val="8B8B8B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7956550" y="6000750"/>
            <a:ext cx="827088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834DA29-5A9D-4ABE-BC76-FE306287F821}" type="slidenum">
              <a:rPr lang="en-GB"/>
              <a:pPr>
                <a:defRPr/>
              </a:pPr>
              <a:t>‹#›</a:t>
            </a:fld>
            <a:endParaRPr lang="en-GB" dirty="0"/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7056438" y="6000750"/>
            <a:ext cx="827087" cy="54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9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Title Placeholder 1"/>
          <p:cNvSpPr>
            <a:spLocks noGrp="1"/>
          </p:cNvSpPr>
          <p:nvPr>
            <p:ph type="title"/>
          </p:nvPr>
        </p:nvSpPr>
        <p:spPr bwMode="auto">
          <a:xfrm>
            <a:off x="361950" y="152400"/>
            <a:ext cx="8421688" cy="89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512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61950" y="1393825"/>
            <a:ext cx="8421688" cy="433863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vert="horz" wrap="square" lIns="0" tIns="45720" rIns="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6200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0" y="6784975"/>
            <a:ext cx="9144000" cy="1588"/>
          </a:xfrm>
          <a:prstGeom prst="line">
            <a:avLst/>
          </a:prstGeom>
          <a:ln w="1524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0" y="1036638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5783263"/>
            <a:ext cx="9144000" cy="1587"/>
          </a:xfrm>
          <a:prstGeom prst="line">
            <a:avLst/>
          </a:prstGeom>
          <a:ln w="1270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31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3"/>
          <a:srcRect l="6174" t="1712" r="6139" b="22241"/>
          <a:stretch>
            <a:fillRect/>
          </a:stretch>
        </p:blipFill>
        <p:spPr bwMode="auto">
          <a:xfrm>
            <a:off x="357188" y="5867400"/>
            <a:ext cx="608012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2" name="Picture 2" descr="Z:\• CLIENTS\EUROPEANA_152\152.03_branding \Handover_production\PP\EURO_flower_blue copy copy.jpg"/>
          <p:cNvPicPr>
            <a:picLocks noChangeAspect="1" noChangeArrowheads="1"/>
          </p:cNvPicPr>
          <p:nvPr/>
        </p:nvPicPr>
        <p:blipFill>
          <a:blip r:embed="rId14"/>
          <a:srcRect l="2295" r="1633"/>
          <a:stretch>
            <a:fillRect/>
          </a:stretch>
        </p:blipFill>
        <p:spPr bwMode="auto">
          <a:xfrm>
            <a:off x="996950" y="6065838"/>
            <a:ext cx="792163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23" r:id="rId1"/>
    <p:sldLayoutId id="2147484224" r:id="rId2"/>
    <p:sldLayoutId id="2147484225" r:id="rId3"/>
    <p:sldLayoutId id="2147484226" r:id="rId4"/>
    <p:sldLayoutId id="2147484227" r:id="rId5"/>
    <p:sldLayoutId id="2147484228" r:id="rId6"/>
    <p:sldLayoutId id="2147484229" r:id="rId7"/>
    <p:sldLayoutId id="2147484230" r:id="rId8"/>
    <p:sldLayoutId id="2147484231" r:id="rId9"/>
    <p:sldLayoutId id="2147484232" r:id="rId10"/>
    <p:sldLayoutId id="2147484233" r:id="rId11"/>
  </p:sldLayoutIdLst>
  <p:hf hdr="0" ft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pitchFamily="34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120000"/>
        <a:buFont typeface="Arial" charset="0"/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90500" algn="l" rtl="0" eaLnBrk="0" fontAlgn="base" hangingPunct="0">
        <a:lnSpc>
          <a:spcPts val="2400"/>
        </a:lnSpc>
        <a:spcBef>
          <a:spcPct val="20000"/>
        </a:spcBef>
        <a:spcAft>
          <a:spcPct val="0"/>
        </a:spcAft>
        <a:buClr>
          <a:schemeClr val="hlink"/>
        </a:buClr>
        <a:buFont typeface="Arial" charset="0"/>
        <a:buChar char="•"/>
        <a:defRPr sz="2100">
          <a:solidFill>
            <a:schemeClr val="tx1"/>
          </a:solidFill>
          <a:latin typeface="+mn-lt"/>
          <a:cs typeface="+mn-cs"/>
        </a:defRPr>
      </a:lvl2pPr>
      <a:lvl3pPr marL="936625" indent="-228600" algn="l" rtl="0" eaLnBrk="0" fontAlgn="base" hangingPunct="0">
        <a:spcBef>
          <a:spcPct val="20000"/>
        </a:spcBef>
        <a:spcAft>
          <a:spcPct val="0"/>
        </a:spcAft>
        <a:buClr>
          <a:schemeClr val="bg2"/>
        </a:buClr>
        <a:buFont typeface="Arial" charset="0"/>
        <a:buChar char="•"/>
        <a:defRPr sz="1700">
          <a:solidFill>
            <a:schemeClr val="bg2"/>
          </a:solidFill>
          <a:latin typeface="+mn-lt"/>
          <a:cs typeface="+mn-cs"/>
        </a:defRPr>
      </a:lvl3pPr>
      <a:lvl4pPr marL="1439863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1400">
          <a:solidFill>
            <a:schemeClr val="bg2"/>
          </a:solidFill>
          <a:latin typeface="+mn-lt"/>
          <a:cs typeface="+mn-cs"/>
        </a:defRPr>
      </a:lvl4pPr>
      <a:lvl5pPr marL="179705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1400">
          <a:solidFill>
            <a:schemeClr val="bg2"/>
          </a:solidFill>
          <a:latin typeface="+mn-lt"/>
          <a:cs typeface="+mn-cs"/>
        </a:defRPr>
      </a:lvl5pPr>
      <a:lvl6pPr marL="225425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6pPr>
      <a:lvl7pPr marL="271145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7pPr>
      <a:lvl8pPr marL="316865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8pPr>
      <a:lvl9pPr marL="362585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1400">
          <a:solidFill>
            <a:schemeClr val="bg2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u.cz/pro-odborniky/narodni-pamatkovy-ustav/evropske-dotace/komunitarni-programy-eu/carare/" TargetMode="External"/><Relationship Id="rId2" Type="http://schemas.openxmlformats.org/officeDocument/2006/relationships/hyperlink" Target="http://www.carare.eu/" TargetMode="Externa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arare.eu/eng/Resources/CARARE-metadata-schema-outline-v1.0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iispp.npu.cz/mis_public/homepage.htm" TargetMode="External"/><Relationship Id="rId2" Type="http://schemas.openxmlformats.org/officeDocument/2006/relationships/hyperlink" Target="https://iispp.npu.cz/homepage.htm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is.up.npu.cz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monumnet.npu.cz/monumnet.php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4"/>
          <p:cNvSpPr>
            <a:spLocks noGrp="1"/>
          </p:cNvSpPr>
          <p:nvPr>
            <p:ph type="ctrTitle"/>
          </p:nvPr>
        </p:nvSpPr>
        <p:spPr>
          <a:xfrm>
            <a:off x="2506663" y="3201988"/>
            <a:ext cx="6264275" cy="1470025"/>
          </a:xfrm>
          <a:ln/>
        </p:spPr>
        <p:txBody>
          <a:bodyPr/>
          <a:lstStyle/>
          <a:p>
            <a:r>
              <a:rPr lang="cs-CZ" sz="2800" dirty="0" smtClean="0"/>
              <a:t>Evropský projekt CARARE a informační systémy Národního  památkového </a:t>
            </a:r>
            <a:r>
              <a:rPr lang="cs-CZ" sz="2800" dirty="0" smtClean="0"/>
              <a:t>ústavu</a:t>
            </a:r>
            <a:br>
              <a:rPr lang="cs-CZ" sz="2800" dirty="0" smtClean="0"/>
            </a:br>
            <a:r>
              <a:rPr lang="cs-CZ" sz="2400" dirty="0" smtClean="0"/>
              <a:t>10.5.2012</a:t>
            </a:r>
            <a:endParaRPr lang="en-US" sz="2400" dirty="0"/>
          </a:p>
        </p:txBody>
      </p:sp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477891" y="5661025"/>
            <a:ext cx="533876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cs-CZ" dirty="0"/>
              <a:t>Ing. Irena Blažková, Národní památkový ústav</a:t>
            </a:r>
            <a:endParaRPr lang="en-GB" dirty="0"/>
          </a:p>
        </p:txBody>
      </p:sp>
      <p:pic>
        <p:nvPicPr>
          <p:cNvPr id="7172" name="Picture 3" descr="ict_psp_logo_small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5486400"/>
            <a:ext cx="1905000" cy="135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2F9646-44A2-467D-966C-6E29C546A551}" type="slidenum">
              <a:rPr lang="en-GB" smtClean="0"/>
              <a:pPr/>
              <a:t>10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73200" y="-364067"/>
            <a:ext cx="12144375" cy="1143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1377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Nadpis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obsah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C2F9646-44A2-467D-966C-6E29C546A551}" type="slidenum">
              <a:rPr lang="en-GB" smtClean="0"/>
              <a:pPr/>
              <a:t>11</a:t>
            </a:fld>
            <a:endParaRPr lang="en-GB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29267" y="-3886200"/>
            <a:ext cx="12144375" cy="1143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Šipka doprava 1"/>
          <p:cNvSpPr/>
          <p:nvPr/>
        </p:nvSpPr>
        <p:spPr>
          <a:xfrm>
            <a:off x="7454392" y="2768599"/>
            <a:ext cx="978408" cy="484632"/>
          </a:xfrm>
          <a:prstGeom prst="rightArrow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Šipka doprava 2"/>
          <p:cNvSpPr/>
          <p:nvPr/>
        </p:nvSpPr>
        <p:spPr>
          <a:xfrm>
            <a:off x="7520263" y="4936066"/>
            <a:ext cx="978408" cy="484632"/>
          </a:xfrm>
          <a:prstGeom prst="rightArrow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Šipka dolů 4"/>
          <p:cNvSpPr/>
          <p:nvPr/>
        </p:nvSpPr>
        <p:spPr>
          <a:xfrm>
            <a:off x="457200" y="5420698"/>
            <a:ext cx="484632" cy="978408"/>
          </a:xfrm>
          <a:prstGeom prst="downArrow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30671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12</a:t>
            </a:fld>
            <a:endParaRPr lang="en-GB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975" y="385763"/>
            <a:ext cx="8020050" cy="608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075490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Monumnet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13</a:t>
            </a:fld>
            <a:endParaRPr lang="en-GB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00113"/>
            <a:ext cx="11220450" cy="505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13805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14</a:t>
            </a:fld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275" y="219075"/>
            <a:ext cx="8553450" cy="6419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600200" y="-1380067"/>
            <a:ext cx="11715750" cy="1084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Šipka doprava 4"/>
          <p:cNvSpPr/>
          <p:nvPr/>
        </p:nvSpPr>
        <p:spPr>
          <a:xfrm>
            <a:off x="3930396" y="4189814"/>
            <a:ext cx="978408" cy="484632"/>
          </a:xfrm>
          <a:prstGeom prst="rightArrow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96520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1800" dirty="0" smtClean="0"/>
              <a:t>ukázka bodové identifikace památek </a:t>
            </a:r>
            <a:r>
              <a:rPr lang="cs-CZ" sz="1800" dirty="0"/>
              <a:t> </a:t>
            </a:r>
            <a:r>
              <a:rPr lang="cs-CZ" sz="1800" dirty="0" smtClean="0"/>
              <a:t>na  podkladu katastrální mapy v GIS </a:t>
            </a:r>
            <a:endParaRPr lang="cs-CZ" sz="18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7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15</a:t>
            </a:fld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7033" y="1423035"/>
            <a:ext cx="2924175" cy="4133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5733" y="-1032933"/>
            <a:ext cx="11715750" cy="10848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Šipka doprava 4"/>
          <p:cNvSpPr/>
          <p:nvPr/>
        </p:nvSpPr>
        <p:spPr>
          <a:xfrm>
            <a:off x="6068737" y="2551684"/>
            <a:ext cx="978408" cy="484632"/>
          </a:xfrm>
          <a:prstGeom prst="rightArrow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16792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CARARE – </a:t>
            </a:r>
            <a:r>
              <a:rPr lang="cs-CZ" dirty="0" err="1" smtClean="0"/>
              <a:t>schema</a:t>
            </a:r>
            <a:r>
              <a:rPr lang="cs-CZ" dirty="0" smtClean="0"/>
              <a:t> začlenění do IISPP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16</a:t>
            </a:fld>
            <a:endParaRPr lang="en-GB" dirty="0"/>
          </a:p>
        </p:txBody>
      </p:sp>
      <p:pic>
        <p:nvPicPr>
          <p:cNvPr id="2050" name="Picture 2" descr="C:\Users\10-IPP10\Documents\CARARE\vystupy\Prezentace\CARARE_schem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7750" y="1390650"/>
            <a:ext cx="5410087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1227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1688" cy="890588"/>
          </a:xfrm>
        </p:spPr>
        <p:txBody>
          <a:bodyPr/>
          <a:lstStyle/>
          <a:p>
            <a:pPr algn="l"/>
            <a:r>
              <a:rPr lang="cs-CZ" dirty="0" smtClean="0"/>
              <a:t>Další informace o projektu</a:t>
            </a:r>
          </a:p>
        </p:txBody>
      </p:sp>
      <p:sp>
        <p:nvSpPr>
          <p:cNvPr id="15363" name="Zástupný symbol pro obsah 2"/>
          <p:cNvSpPr>
            <a:spLocks noGrp="1"/>
          </p:cNvSpPr>
          <p:nvPr>
            <p:ph idx="1"/>
          </p:nvPr>
        </p:nvSpPr>
        <p:spPr>
          <a:xfrm>
            <a:off x="384621" y="1247066"/>
            <a:ext cx="8421688" cy="4343400"/>
          </a:xfrm>
        </p:spPr>
        <p:txBody>
          <a:bodyPr/>
          <a:lstStyle/>
          <a:p>
            <a:r>
              <a:rPr lang="cs-CZ" sz="2000" dirty="0">
                <a:latin typeface="Arial" charset="0"/>
                <a:cs typeface="Arial" charset="0"/>
              </a:rPr>
              <a:t>w</a:t>
            </a:r>
            <a:r>
              <a:rPr lang="cs-CZ" sz="2000" dirty="0" smtClean="0">
                <a:latin typeface="Arial" charset="0"/>
                <a:cs typeface="Arial" charset="0"/>
              </a:rPr>
              <a:t>eb </a:t>
            </a:r>
            <a:r>
              <a:rPr lang="cs-CZ" sz="2000" dirty="0" smtClean="0">
                <a:latin typeface="Arial" charset="0"/>
                <a:cs typeface="Arial" charset="0"/>
                <a:hlinkClick r:id="rId2"/>
              </a:rPr>
              <a:t>http://www.carare.eu/</a:t>
            </a:r>
            <a:r>
              <a:rPr lang="cs-CZ" sz="2000" dirty="0" smtClean="0">
                <a:latin typeface="Arial" charset="0"/>
                <a:cs typeface="Arial" charset="0"/>
              </a:rPr>
              <a:t>  - částečně česky</a:t>
            </a:r>
          </a:p>
          <a:p>
            <a:r>
              <a:rPr lang="cs-CZ" sz="2000" dirty="0" smtClean="0">
                <a:latin typeface="Arial" charset="0"/>
                <a:cs typeface="Arial" charset="0"/>
              </a:rPr>
              <a:t>na webu www.npu.cz na titulní straně v části Evropské dotace/Komunitární programy/CARARE</a:t>
            </a:r>
          </a:p>
          <a:p>
            <a:pPr marL="0" indent="0">
              <a:buNone/>
            </a:pPr>
            <a:r>
              <a:rPr lang="cs-CZ" sz="2000" dirty="0" smtClean="0">
                <a:latin typeface="Arial" charset="0"/>
                <a:cs typeface="Arial" charset="0"/>
              </a:rPr>
              <a:t>   nebo přímo </a:t>
            </a:r>
            <a:r>
              <a:rPr lang="cs-CZ" sz="2000" dirty="0">
                <a:latin typeface="Arial" charset="0"/>
                <a:cs typeface="Arial" charset="0"/>
                <a:hlinkClick r:id="rId3"/>
              </a:rPr>
              <a:t>http://</a:t>
            </a:r>
            <a:r>
              <a:rPr lang="cs-CZ" sz="2000" dirty="0" smtClean="0">
                <a:latin typeface="Arial" charset="0"/>
                <a:cs typeface="Arial" charset="0"/>
                <a:hlinkClick r:id="rId3"/>
              </a:rPr>
              <a:t>www.npu.cz/pro-odborniky/narodni-pamatkovy-ustav/evropske-dotace/komunitarni-programy-eu/carare/</a:t>
            </a:r>
            <a:endParaRPr lang="cs-CZ" sz="2000" dirty="0" smtClean="0">
              <a:latin typeface="Arial" charset="0"/>
              <a:cs typeface="Arial" charset="0"/>
            </a:endParaRPr>
          </a:p>
          <a:p>
            <a:pPr marL="0" indent="0">
              <a:buNone/>
            </a:pPr>
            <a:endParaRPr lang="cs-CZ" sz="2000" dirty="0" smtClean="0">
              <a:latin typeface="Arial" charset="0"/>
              <a:cs typeface="Arial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5CD6E60D-438B-4202-A4EB-627F7C8C0889}" type="slidenum">
              <a:rPr lang="en-GB" smtClean="0"/>
              <a:pPr>
                <a:defRPr/>
              </a:pPr>
              <a:t>17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sz="2000" dirty="0" smtClean="0"/>
              <a:t>Dotazy ?</a:t>
            </a:r>
            <a:endParaRPr lang="cs-CZ" sz="20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cs-CZ" dirty="0" smtClean="0"/>
          </a:p>
          <a:p>
            <a:pPr algn="ctr">
              <a:buNone/>
            </a:pPr>
            <a:r>
              <a:rPr lang="cs-CZ" dirty="0" smtClean="0"/>
              <a:t>Děkuji </a:t>
            </a:r>
            <a:r>
              <a:rPr lang="cs-CZ" dirty="0"/>
              <a:t>za </a:t>
            </a:r>
            <a:r>
              <a:rPr lang="cs-CZ" dirty="0" smtClean="0"/>
              <a:t>pozornost.</a:t>
            </a:r>
            <a:endParaRPr lang="cs-CZ" dirty="0"/>
          </a:p>
          <a:p>
            <a:pPr algn="ctr">
              <a:buNone/>
            </a:pPr>
            <a:endParaRPr lang="cs-CZ" sz="3600" dirty="0">
              <a:latin typeface="Arial" charset="0"/>
              <a:cs typeface="Arial" charset="0"/>
            </a:endParaRPr>
          </a:p>
          <a:p>
            <a:pPr algn="ctr">
              <a:buNone/>
            </a:pPr>
            <a:endParaRPr lang="cs-CZ" sz="3600" dirty="0">
              <a:latin typeface="Arial" charset="0"/>
              <a:cs typeface="Arial" charset="0"/>
            </a:endParaRPr>
          </a:p>
          <a:p>
            <a:pPr algn="ctr">
              <a:buNone/>
            </a:pPr>
            <a:endParaRPr lang="cs-CZ" sz="3600" dirty="0">
              <a:latin typeface="Arial" charset="0"/>
              <a:cs typeface="Arial" charset="0"/>
            </a:endParaRPr>
          </a:p>
          <a:p>
            <a:pPr algn="ctr">
              <a:buNone/>
            </a:pPr>
            <a:endParaRPr lang="cs-CZ" sz="3600" dirty="0">
              <a:latin typeface="Arial" charset="0"/>
              <a:cs typeface="Arial" charset="0"/>
            </a:endParaRPr>
          </a:p>
          <a:p>
            <a:pPr marL="0" indent="0" algn="ctr">
              <a:buNone/>
            </a:pPr>
            <a:r>
              <a:rPr lang="cs-CZ" sz="2000" dirty="0">
                <a:latin typeface="Arial" charset="0"/>
                <a:cs typeface="Arial" charset="0"/>
              </a:rPr>
              <a:t>kontakt: </a:t>
            </a:r>
            <a:r>
              <a:rPr lang="cs-CZ" sz="2000" dirty="0"/>
              <a:t>blazkova@stc.npu.cz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18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1688" cy="890588"/>
          </a:xfrm>
        </p:spPr>
        <p:txBody>
          <a:bodyPr/>
          <a:lstStyle/>
          <a:p>
            <a:pPr algn="l"/>
            <a:r>
              <a:rPr lang="cs-CZ" smtClean="0"/>
              <a:t>O projektu</a:t>
            </a:r>
            <a:endParaRPr lang="en-US" smtClean="0"/>
          </a:p>
        </p:txBody>
      </p:sp>
      <p:sp>
        <p:nvSpPr>
          <p:cNvPr id="8195" name="Rectangle 3"/>
          <p:cNvSpPr>
            <a:spLocks noGrp="1"/>
          </p:cNvSpPr>
          <p:nvPr>
            <p:ph idx="1"/>
          </p:nvPr>
        </p:nvSpPr>
        <p:spPr>
          <a:xfrm>
            <a:off x="361950" y="1047750"/>
            <a:ext cx="8421688" cy="4684713"/>
          </a:xfrm>
        </p:spPr>
        <p:txBody>
          <a:bodyPr/>
          <a:lstStyle/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cs-CZ" sz="1800" dirty="0" smtClean="0">
                <a:latin typeface="Arial" charset="0"/>
                <a:cs typeface="Arial" charset="0"/>
              </a:rPr>
              <a:t>mezinárodní tzv. komunitární projekt  CARARE (</a:t>
            </a:r>
            <a:r>
              <a:rPr lang="cs-CZ" sz="1800" dirty="0" err="1" smtClean="0">
                <a:latin typeface="Arial" charset="0"/>
                <a:cs typeface="Arial" charset="0"/>
              </a:rPr>
              <a:t>Connecting</a:t>
            </a:r>
            <a:r>
              <a:rPr lang="cs-CZ" sz="1800" dirty="0" smtClean="0">
                <a:latin typeface="Arial" charset="0"/>
                <a:cs typeface="Arial" charset="0"/>
              </a:rPr>
              <a:t> </a:t>
            </a:r>
            <a:r>
              <a:rPr lang="cs-CZ" sz="1800" dirty="0" err="1" smtClean="0">
                <a:latin typeface="Arial" charset="0"/>
                <a:cs typeface="Arial" charset="0"/>
              </a:rPr>
              <a:t>ARchaelogy</a:t>
            </a:r>
            <a:r>
              <a:rPr lang="cs-CZ" sz="1800" dirty="0" smtClean="0">
                <a:latin typeface="Arial" charset="0"/>
                <a:cs typeface="Arial" charset="0"/>
              </a:rPr>
              <a:t> and </a:t>
            </a:r>
            <a:r>
              <a:rPr lang="cs-CZ" sz="1800" dirty="0" err="1" smtClean="0">
                <a:latin typeface="Arial" charset="0"/>
                <a:cs typeface="Arial" charset="0"/>
              </a:rPr>
              <a:t>ARchitecture</a:t>
            </a:r>
            <a:r>
              <a:rPr lang="cs-CZ" sz="1800" dirty="0" smtClean="0">
                <a:latin typeface="Arial" charset="0"/>
                <a:cs typeface="Arial" charset="0"/>
              </a:rPr>
              <a:t> in </a:t>
            </a:r>
            <a:r>
              <a:rPr lang="cs-CZ" sz="1800" dirty="0" err="1" smtClean="0">
                <a:latin typeface="Arial" charset="0"/>
                <a:cs typeface="Arial" charset="0"/>
              </a:rPr>
              <a:t>Europeana</a:t>
            </a:r>
            <a:r>
              <a:rPr lang="cs-CZ" sz="1800" dirty="0" smtClean="0">
                <a:latin typeface="Arial" charset="0"/>
                <a:cs typeface="Arial" charset="0"/>
              </a:rPr>
              <a:t>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cs-CZ" sz="1800" dirty="0" smtClean="0">
                <a:latin typeface="Arial" charset="0"/>
                <a:cs typeface="Arial" charset="0"/>
              </a:rPr>
              <a:t> financován z Programu pro podporu politiky informačních a komunikačních technologií (ICT PSP), který je součástí Rámcového programu pro konkurenceschopnost a inovace pro období 2007 – 2013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cs-CZ" sz="1800" dirty="0" smtClean="0">
                <a:latin typeface="Arial" charset="0"/>
                <a:cs typeface="Arial" charset="0"/>
              </a:rPr>
              <a:t>na dobu 3 let od 1.2.2010 do 31.1.2013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cs-CZ" sz="1800" dirty="0" smtClean="0">
                <a:latin typeface="Arial" charset="0"/>
                <a:cs typeface="Arial" charset="0"/>
              </a:rPr>
              <a:t>29 institucí z 20 evropských zemí (konsorcium partnerů)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cs-CZ" sz="1800" dirty="0" smtClean="0">
                <a:latin typeface="Arial" charset="0"/>
                <a:cs typeface="Arial" charset="0"/>
              </a:rPr>
              <a:t>vede dánská památková instituce </a:t>
            </a:r>
            <a:r>
              <a:rPr lang="cs-CZ" sz="1800" dirty="0" err="1" smtClean="0">
                <a:latin typeface="Arial" charset="0"/>
                <a:cs typeface="Arial" charset="0"/>
              </a:rPr>
              <a:t>Kulturarvsstyrelsen</a:t>
            </a:r>
            <a:r>
              <a:rPr lang="cs-CZ" sz="1800" dirty="0" smtClean="0">
                <a:latin typeface="Arial" charset="0"/>
                <a:cs typeface="Arial" charset="0"/>
              </a:rPr>
              <a:t> (KUAS) spolu s britskou agenturou MDR </a:t>
            </a:r>
            <a:r>
              <a:rPr lang="cs-CZ" sz="1800" dirty="0" err="1" smtClean="0">
                <a:latin typeface="Arial" charset="0"/>
                <a:cs typeface="Arial" charset="0"/>
              </a:rPr>
              <a:t>Partners</a:t>
            </a:r>
            <a:endParaRPr lang="cs-CZ" sz="1800" dirty="0" smtClean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r>
              <a:rPr lang="cs-CZ" sz="1800" dirty="0" smtClean="0">
                <a:latin typeface="Arial" charset="0"/>
                <a:cs typeface="Arial" charset="0"/>
              </a:rPr>
              <a:t>cílem </a:t>
            </a:r>
            <a:r>
              <a:rPr lang="cs-CZ" sz="1800" dirty="0">
                <a:latin typeface="Arial" charset="0"/>
                <a:cs typeface="Arial" charset="0"/>
              </a:rPr>
              <a:t>projektu je umožnit jednotlivým účastníkům, zástupcům </a:t>
            </a:r>
            <a:r>
              <a:rPr lang="cs-CZ" sz="1800" dirty="0" smtClean="0">
                <a:latin typeface="Arial" charset="0"/>
                <a:cs typeface="Arial" charset="0"/>
              </a:rPr>
              <a:t>institucí v oblasti památkové péče </a:t>
            </a:r>
            <a:r>
              <a:rPr lang="cs-CZ" sz="1800" dirty="0">
                <a:latin typeface="Arial" charset="0"/>
                <a:cs typeface="Arial" charset="0"/>
              </a:rPr>
              <a:t>integrovat jejich data do portálu Evropské digitální knihovny </a:t>
            </a:r>
            <a:r>
              <a:rPr lang="cs-CZ" sz="1800" dirty="0" err="1" smtClean="0">
                <a:latin typeface="Arial" charset="0"/>
                <a:cs typeface="Arial" charset="0"/>
              </a:rPr>
              <a:t>Europeana</a:t>
            </a:r>
            <a:r>
              <a:rPr lang="cs-CZ" sz="1800" dirty="0">
                <a:latin typeface="Arial" charset="0"/>
                <a:cs typeface="Arial" charset="0"/>
              </a:rPr>
              <a:t> </a:t>
            </a:r>
            <a:r>
              <a:rPr lang="cs-CZ" sz="1800" dirty="0" smtClean="0">
                <a:latin typeface="Arial" charset="0"/>
                <a:cs typeface="Arial" charset="0"/>
              </a:rPr>
              <a:t>(http</a:t>
            </a:r>
            <a:r>
              <a:rPr lang="cs-CZ" sz="1800" dirty="0">
                <a:latin typeface="Arial" charset="0"/>
                <a:cs typeface="Arial" charset="0"/>
              </a:rPr>
              <a:t>://europeana.eu/</a:t>
            </a:r>
            <a:r>
              <a:rPr lang="cs-CZ" sz="1800" dirty="0" err="1">
                <a:latin typeface="Arial" charset="0"/>
                <a:cs typeface="Arial" charset="0"/>
              </a:rPr>
              <a:t>portal</a:t>
            </a:r>
            <a:r>
              <a:rPr lang="cs-CZ" sz="1800" dirty="0" smtClean="0">
                <a:latin typeface="Arial" charset="0"/>
                <a:cs typeface="Arial" charset="0"/>
              </a:rPr>
              <a:t>/), tedy vytvořit </a:t>
            </a:r>
            <a:r>
              <a:rPr lang="cs-CZ" sz="1800" dirty="0">
                <a:latin typeface="Arial" charset="0"/>
                <a:cs typeface="Arial" charset="0"/>
              </a:rPr>
              <a:t>technické nástroje a pravidla pro převod dat z databází velmi různorodého obsahu a uspořádání. Pro CARARE je specifická oblast památkové péče, která vyžaduje poněkud jinou strukturu dat než např. oblast knihoven, muzeí, filmových a divadelních archivů apod. </a:t>
            </a: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cs-CZ" sz="2000" dirty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cs-CZ" sz="2000" dirty="0" smtClean="0">
              <a:latin typeface="Arial" charset="0"/>
              <a:cs typeface="Arial" charset="0"/>
            </a:endParaRPr>
          </a:p>
          <a:p>
            <a:pPr marL="0" indent="0">
              <a:lnSpc>
                <a:spcPct val="90000"/>
              </a:lnSpc>
              <a:spcBef>
                <a:spcPct val="20000"/>
              </a:spcBef>
              <a:buNone/>
            </a:pPr>
            <a:endParaRPr lang="cs-CZ" sz="2000" dirty="0" smtClean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cs-CZ" sz="2000" dirty="0" smtClean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cs-CZ" sz="2000" dirty="0" smtClean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cs-CZ" sz="2000" dirty="0" smtClean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cs-CZ" sz="2000" dirty="0" smtClean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Arial" charset="0"/>
              <a:buNone/>
            </a:pPr>
            <a:endParaRPr lang="en-GB" dirty="0" smtClean="0">
              <a:latin typeface="Arial" charset="0"/>
              <a:cs typeface="Arial" charset="0"/>
            </a:endParaRPr>
          </a:p>
          <a:p>
            <a:pPr marL="457200" indent="-457200">
              <a:lnSpc>
                <a:spcPct val="90000"/>
              </a:lnSpc>
              <a:spcBef>
                <a:spcPct val="20000"/>
              </a:spcBef>
              <a:buFont typeface="Wingdings" pitchFamily="2" charset="2"/>
              <a:buChar char="§"/>
            </a:pPr>
            <a:endParaRPr lang="en-GB" dirty="0" smtClean="0">
              <a:latin typeface="Arial" charset="0"/>
              <a:cs typeface="Arial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CDFD9D2-EA72-486B-B619-CC97398DF78C}" type="slidenum">
              <a:rPr lang="en-GB" smtClean="0"/>
              <a:pPr>
                <a:defRPr/>
              </a:pPr>
              <a:t>2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1688" cy="890588"/>
          </a:xfrm>
        </p:spPr>
        <p:txBody>
          <a:bodyPr/>
          <a:lstStyle/>
          <a:p>
            <a:pPr algn="l"/>
            <a:r>
              <a:rPr lang="cs-CZ" dirty="0"/>
              <a:t>D</a:t>
            </a:r>
            <a:r>
              <a:rPr lang="cs-CZ" dirty="0" smtClean="0"/>
              <a:t>osavadní výsledky</a:t>
            </a:r>
          </a:p>
        </p:txBody>
      </p:sp>
      <p:sp>
        <p:nvSpPr>
          <p:cNvPr id="9219" name="Zástupný symbol pro obsah 2"/>
          <p:cNvSpPr>
            <a:spLocks noGrp="1"/>
          </p:cNvSpPr>
          <p:nvPr>
            <p:ph idx="1"/>
          </p:nvPr>
        </p:nvSpPr>
        <p:spPr>
          <a:xfrm>
            <a:off x="361950" y="1390650"/>
            <a:ext cx="8421688" cy="4343400"/>
          </a:xfrm>
        </p:spPr>
        <p:txBody>
          <a:bodyPr/>
          <a:lstStyle/>
          <a:p>
            <a:r>
              <a:rPr lang="cs-CZ" sz="2000" dirty="0" smtClean="0">
                <a:latin typeface="Arial" charset="0"/>
                <a:cs typeface="Arial" charset="0"/>
              </a:rPr>
              <a:t>na základě známých standardů pro </a:t>
            </a:r>
            <a:r>
              <a:rPr lang="cs-CZ" sz="2000" dirty="0" err="1" smtClean="0">
                <a:latin typeface="Arial" charset="0"/>
                <a:cs typeface="Arial" charset="0"/>
              </a:rPr>
              <a:t>metadata</a:t>
            </a:r>
            <a:r>
              <a:rPr lang="cs-CZ" sz="2000" dirty="0" smtClean="0">
                <a:latin typeface="Arial" charset="0"/>
                <a:cs typeface="Arial" charset="0"/>
              </a:rPr>
              <a:t> vytvořeno metadatové schéma CARARE- dostupné na oficiálních stránkách projektu </a:t>
            </a:r>
            <a:r>
              <a:rPr lang="cs-CZ" sz="2000" dirty="0"/>
              <a:t> </a:t>
            </a:r>
            <a:endParaRPr lang="cs-CZ" sz="2000" dirty="0" smtClean="0"/>
          </a:p>
          <a:p>
            <a:pPr marL="0" indent="0">
              <a:buNone/>
            </a:pPr>
            <a:r>
              <a:rPr lang="cs-CZ" sz="2000" u="sng" dirty="0" smtClean="0">
                <a:hlinkClick r:id="rId3"/>
              </a:rPr>
              <a:t>www.carare.eu/eng/Resources/CARARE-metadata-schema-outline-v1.0</a:t>
            </a:r>
            <a:r>
              <a:rPr lang="cs-CZ" sz="2000" u="sng" dirty="0" smtClean="0"/>
              <a:t> </a:t>
            </a:r>
          </a:p>
          <a:p>
            <a:r>
              <a:rPr lang="cs-CZ" sz="2000" dirty="0" smtClean="0"/>
              <a:t>stanoveny technické podmínky: zřízení </a:t>
            </a:r>
            <a:r>
              <a:rPr lang="cs-CZ" sz="2000" dirty="0" err="1" smtClean="0"/>
              <a:t>repozitáře</a:t>
            </a:r>
            <a:r>
              <a:rPr lang="cs-CZ" sz="2000" dirty="0" smtClean="0"/>
              <a:t> na základě protokolu OAI PMH – doporučen volně dostupný REPOX, výstup ve formátu XML</a:t>
            </a:r>
          </a:p>
          <a:p>
            <a:r>
              <a:rPr lang="cs-CZ" sz="2000" dirty="0" smtClean="0"/>
              <a:t>vytvořen webově dostupný nástroj pro mapování – </a:t>
            </a:r>
            <a:r>
              <a:rPr lang="cs-CZ" sz="2000" dirty="0" err="1" smtClean="0"/>
              <a:t>mapping</a:t>
            </a:r>
            <a:r>
              <a:rPr lang="cs-CZ" sz="2000" dirty="0" smtClean="0"/>
              <a:t> and </a:t>
            </a:r>
            <a:r>
              <a:rPr lang="cs-CZ" sz="2000" dirty="0" err="1" smtClean="0"/>
              <a:t>ingestion</a:t>
            </a:r>
            <a:r>
              <a:rPr lang="cs-CZ" sz="2000" dirty="0" smtClean="0"/>
              <a:t> </a:t>
            </a:r>
            <a:r>
              <a:rPr lang="cs-CZ" sz="2000" dirty="0" err="1" smtClean="0"/>
              <a:t>tool</a:t>
            </a:r>
            <a:r>
              <a:rPr lang="cs-CZ" sz="2000" dirty="0" smtClean="0"/>
              <a:t>, zkráceně MINT (omezený přístup)</a:t>
            </a:r>
          </a:p>
          <a:p>
            <a:r>
              <a:rPr lang="cs-CZ" sz="2000" dirty="0" smtClean="0"/>
              <a:t>první digitální data jsou již v </a:t>
            </a:r>
            <a:r>
              <a:rPr lang="cs-CZ" sz="2000" dirty="0"/>
              <a:t>portálu </a:t>
            </a:r>
            <a:r>
              <a:rPr lang="cs-CZ" sz="2000" dirty="0" err="1" smtClean="0"/>
              <a:t>Europeana</a:t>
            </a:r>
            <a:r>
              <a:rPr lang="cs-CZ" sz="2000" dirty="0" smtClean="0"/>
              <a:t> (</a:t>
            </a:r>
            <a:r>
              <a:rPr lang="cs-CZ" sz="2000" dirty="0" err="1" smtClean="0"/>
              <a:t>Riksantikvarieämbetet</a:t>
            </a:r>
            <a:r>
              <a:rPr lang="cs-CZ" sz="2000" dirty="0" smtClean="0"/>
              <a:t> </a:t>
            </a:r>
            <a:r>
              <a:rPr lang="cs-CZ" sz="2000" dirty="0"/>
              <a:t>| </a:t>
            </a:r>
            <a:r>
              <a:rPr lang="cs-CZ" sz="2000" dirty="0" err="1"/>
              <a:t>Swedish</a:t>
            </a:r>
            <a:r>
              <a:rPr lang="cs-CZ" sz="2000" dirty="0"/>
              <a:t> </a:t>
            </a:r>
            <a:r>
              <a:rPr lang="cs-CZ" sz="2000" dirty="0" err="1"/>
              <a:t>National</a:t>
            </a:r>
            <a:r>
              <a:rPr lang="cs-CZ" sz="2000" dirty="0"/>
              <a:t> </a:t>
            </a:r>
            <a:r>
              <a:rPr lang="cs-CZ" sz="2000" dirty="0" err="1"/>
              <a:t>Heritage</a:t>
            </a:r>
            <a:r>
              <a:rPr lang="cs-CZ" sz="2000" dirty="0"/>
              <a:t> </a:t>
            </a:r>
            <a:r>
              <a:rPr lang="cs-CZ" sz="2000" dirty="0" err="1"/>
              <a:t>Board</a:t>
            </a:r>
            <a:r>
              <a:rPr lang="cs-CZ" sz="2000" dirty="0"/>
              <a:t> </a:t>
            </a:r>
            <a:r>
              <a:rPr lang="cs-CZ" sz="2000" dirty="0" smtClean="0"/>
              <a:t>- 812 972 záznamů), data NPÚ jsou předána do </a:t>
            </a:r>
            <a:r>
              <a:rPr lang="cs-CZ" sz="2000" dirty="0" err="1" smtClean="0"/>
              <a:t>repozitáře</a:t>
            </a:r>
            <a:r>
              <a:rPr lang="cs-CZ" sz="2000" dirty="0" smtClean="0"/>
              <a:t> CARARE</a:t>
            </a:r>
          </a:p>
          <a:p>
            <a:pPr marL="0" indent="0">
              <a:buNone/>
            </a:pPr>
            <a:endParaRPr lang="cs-CZ" dirty="0"/>
          </a:p>
          <a:p>
            <a:pPr>
              <a:buFont typeface="Wingdings" pitchFamily="2" charset="2"/>
              <a:buChar char="§"/>
            </a:pPr>
            <a:endParaRPr lang="cs-CZ" dirty="0"/>
          </a:p>
          <a:p>
            <a:pPr>
              <a:buFont typeface="Wingdings" pitchFamily="2" charset="2"/>
              <a:buChar char="§"/>
            </a:pPr>
            <a:endParaRPr lang="cs-CZ" dirty="0" smtClean="0">
              <a:latin typeface="Arial" charset="0"/>
              <a:cs typeface="Arial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A1E1DE68-A554-47F4-BF81-5F727B31F59C}" type="slidenum">
              <a:rPr lang="en-GB" smtClean="0"/>
              <a:pPr>
                <a:defRPr/>
              </a:pPr>
              <a:t>3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068300" cy="10725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Šipka dolů 4"/>
          <p:cNvSpPr/>
          <p:nvPr/>
        </p:nvSpPr>
        <p:spPr>
          <a:xfrm>
            <a:off x="3742125" y="3065929"/>
            <a:ext cx="484632" cy="978408"/>
          </a:xfrm>
          <a:prstGeom prst="downArrow">
            <a:avLst/>
          </a:prstGeom>
          <a:ln w="63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9773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CARARE a informační systémy NPÚ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000" dirty="0"/>
              <a:t>CARARE schéma výrazně širší rozsah než údaje zobrazované v </a:t>
            </a:r>
            <a:r>
              <a:rPr lang="cs-CZ" sz="2000" dirty="0" err="1"/>
              <a:t>Europeaně</a:t>
            </a:r>
            <a:r>
              <a:rPr lang="cs-CZ" sz="2000" dirty="0"/>
              <a:t> – geografická data, údaje o památce – důvod je jednak budoucí možnost rozšíření </a:t>
            </a:r>
            <a:r>
              <a:rPr lang="cs-CZ" sz="2000" dirty="0" smtClean="0"/>
              <a:t>datového schématu </a:t>
            </a:r>
            <a:r>
              <a:rPr lang="cs-CZ" sz="2000" dirty="0" err="1"/>
              <a:t>Europeany</a:t>
            </a:r>
            <a:r>
              <a:rPr lang="cs-CZ" sz="2000" dirty="0"/>
              <a:t>, jednak záměr vytvořit z takto získaných dat portál CARARE, který by případně zajistil udržitelnost </a:t>
            </a:r>
            <a:r>
              <a:rPr lang="cs-CZ" sz="2000" dirty="0" smtClean="0"/>
              <a:t>projektu</a:t>
            </a:r>
          </a:p>
          <a:p>
            <a:r>
              <a:rPr lang="cs-CZ" sz="2000" dirty="0" smtClean="0"/>
              <a:t>proto z původně zamýšleného poskytování dat z jedné databáze NPÚ – z </a:t>
            </a:r>
            <a:r>
              <a:rPr lang="cs-CZ" sz="2000" dirty="0" err="1" smtClean="0"/>
              <a:t>tzv.Metainformačního</a:t>
            </a:r>
            <a:r>
              <a:rPr lang="cs-CZ" sz="2000" dirty="0" smtClean="0"/>
              <a:t> systému (MIS) bylo nutno využít data ze tří základních celorepublikových databází a několika regionálních databází</a:t>
            </a:r>
          </a:p>
          <a:p>
            <a:endParaRPr lang="cs-CZ" sz="20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5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5622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Integrovaný informační systém památkové péče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6</a:t>
            </a:fld>
            <a:endParaRPr lang="en-GB" dirty="0"/>
          </a:p>
        </p:txBody>
      </p:sp>
      <p:pic>
        <p:nvPicPr>
          <p:cNvPr id="1027" name="Picture 3" descr="C:\Users\10-IPP10\Documents\CARARE\vystupy\Prezentace\IISPP_schema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9659" y="1390650"/>
            <a:ext cx="636627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Integrovaný informační systém Národního památkového ústavu/1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950" y="1117600"/>
            <a:ext cx="8422050" cy="4616995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>
                <a:hlinkClick r:id="rId2"/>
              </a:rPr>
              <a:t>http://www.npu.cz/</a:t>
            </a:r>
          </a:p>
          <a:p>
            <a:pPr marL="0" indent="0">
              <a:buNone/>
            </a:pPr>
            <a:r>
              <a:rPr lang="cs-CZ" sz="1800" dirty="0" smtClean="0">
                <a:hlinkClick r:id="rId2"/>
              </a:rPr>
              <a:t>https</a:t>
            </a:r>
            <a:r>
              <a:rPr lang="cs-CZ" sz="1800" dirty="0">
                <a:hlinkClick r:id="rId2"/>
              </a:rPr>
              <a:t>://</a:t>
            </a:r>
            <a:r>
              <a:rPr lang="cs-CZ" sz="1800" dirty="0" smtClean="0">
                <a:hlinkClick r:id="rId2"/>
              </a:rPr>
              <a:t>iispp.npu.cz/homepage.htm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hlavní součásti informačního systému – veřejný přístup + limitovaný přístup k více datům</a:t>
            </a:r>
            <a:endParaRPr lang="cs-CZ" sz="1800" dirty="0"/>
          </a:p>
          <a:p>
            <a:r>
              <a:rPr lang="cs-CZ" sz="1800" dirty="0" smtClean="0"/>
              <a:t>Metainformační systém (MIS) - </a:t>
            </a:r>
            <a:r>
              <a:rPr lang="cs-CZ" sz="1800" dirty="0" smtClean="0">
                <a:hlinkClick r:id="rId3"/>
              </a:rPr>
              <a:t>http://iispp.npu.cz/mis_public/homepage.htm</a:t>
            </a:r>
            <a:r>
              <a:rPr lang="cs-CZ" sz="1800" dirty="0" smtClean="0"/>
              <a:t> </a:t>
            </a:r>
            <a:r>
              <a:rPr lang="cs-CZ" sz="1800" dirty="0"/>
              <a:t>MIS je nejen metadatový systém, ale je zároveň archivem (úložištěm) všech digitálních dokumentů vznikajících v NPÚ, kromě korespondence – fotografie, </a:t>
            </a:r>
            <a:r>
              <a:rPr lang="cs-CZ" sz="1800" dirty="0" err="1"/>
              <a:t>skeny</a:t>
            </a:r>
            <a:r>
              <a:rPr lang="cs-CZ" sz="1800" dirty="0"/>
              <a:t> archivních materiálů, mapy, vyhlášky a legislativní dokumenty k památkové </a:t>
            </a:r>
            <a:r>
              <a:rPr lang="cs-CZ" sz="1800" dirty="0" smtClean="0"/>
              <a:t>ochraně, výstupy vědy a výzkumu, </a:t>
            </a:r>
            <a:r>
              <a:rPr lang="cs-CZ" sz="1800" dirty="0" err="1" smtClean="0"/>
              <a:t>stavebněhistorické</a:t>
            </a:r>
            <a:r>
              <a:rPr lang="cs-CZ" sz="1800" dirty="0" smtClean="0"/>
              <a:t> </a:t>
            </a:r>
            <a:r>
              <a:rPr lang="cs-CZ" sz="1800" smtClean="0"/>
              <a:t>průzkumy - přes </a:t>
            </a:r>
            <a:r>
              <a:rPr lang="cs-CZ" sz="1800" dirty="0" smtClean="0"/>
              <a:t>200 </a:t>
            </a:r>
            <a:r>
              <a:rPr lang="cs-CZ" sz="1800" smtClean="0"/>
              <a:t>000 dokumentů</a:t>
            </a:r>
            <a:endParaRPr lang="cs-CZ" sz="1800" dirty="0"/>
          </a:p>
          <a:p>
            <a:r>
              <a:rPr lang="cs-CZ" sz="1800" dirty="0" smtClean="0"/>
              <a:t>GIS </a:t>
            </a:r>
            <a:r>
              <a:rPr lang="cs-CZ" sz="1800" dirty="0"/>
              <a:t>(Geografický informační systém) </a:t>
            </a:r>
            <a:r>
              <a:rPr lang="cs-CZ" sz="1800" dirty="0">
                <a:hlinkClick r:id="rId4"/>
              </a:rPr>
              <a:t>http://</a:t>
            </a:r>
            <a:r>
              <a:rPr lang="cs-CZ" sz="1800" dirty="0" smtClean="0">
                <a:hlinkClick r:id="rId4"/>
              </a:rPr>
              <a:t>gis.up.npu.cz</a:t>
            </a:r>
            <a:endParaRPr lang="cs-CZ" sz="1800" dirty="0" smtClean="0"/>
          </a:p>
          <a:p>
            <a:r>
              <a:rPr lang="cs-CZ" sz="1800" dirty="0" smtClean="0"/>
              <a:t>SAS (Státní archeologický seznam ČR) a VAL (Významné archeologické </a:t>
            </a:r>
            <a:r>
              <a:rPr lang="cs-CZ" sz="1800" dirty="0"/>
              <a:t>lokality) http://twist.up.npu.cz/ </a:t>
            </a:r>
          </a:p>
          <a:p>
            <a:endParaRPr lang="cs-CZ" sz="2000" dirty="0"/>
          </a:p>
          <a:p>
            <a:endParaRPr lang="cs-CZ" sz="2000" dirty="0" smtClean="0"/>
          </a:p>
          <a:p>
            <a:pPr>
              <a:buNone/>
            </a:pPr>
            <a:endParaRPr lang="cs-CZ" sz="2000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7</a:t>
            </a:fld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cs-CZ" dirty="0" smtClean="0"/>
              <a:t>IISPP/2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61949" y="1088212"/>
            <a:ext cx="8555339" cy="4646383"/>
          </a:xfrm>
        </p:spPr>
        <p:txBody>
          <a:bodyPr/>
          <a:lstStyle/>
          <a:p>
            <a:pPr marL="0" indent="0">
              <a:buNone/>
            </a:pPr>
            <a:r>
              <a:rPr lang="cs-CZ" sz="1800" dirty="0" smtClean="0"/>
              <a:t>v jednotné datové základně není:</a:t>
            </a:r>
            <a:endParaRPr lang="cs-CZ" sz="1800" dirty="0"/>
          </a:p>
          <a:p>
            <a:r>
              <a:rPr lang="cs-CZ" sz="1800" dirty="0" err="1" smtClean="0"/>
              <a:t>MonumNet</a:t>
            </a:r>
            <a:r>
              <a:rPr lang="cs-CZ" sz="1800" dirty="0" smtClean="0"/>
              <a:t> </a:t>
            </a:r>
            <a:r>
              <a:rPr lang="cs-CZ" sz="1800" dirty="0"/>
              <a:t>(</a:t>
            </a:r>
            <a:r>
              <a:rPr lang="cs-CZ" sz="1800" dirty="0" err="1" smtClean="0"/>
              <a:t>MonumIS</a:t>
            </a:r>
            <a:r>
              <a:rPr lang="cs-CZ" sz="1800" dirty="0" smtClean="0"/>
              <a:t>) </a:t>
            </a:r>
            <a:r>
              <a:rPr lang="cs-CZ" sz="1800" dirty="0">
                <a:hlinkClick r:id="rId2"/>
              </a:rPr>
              <a:t>http://</a:t>
            </a:r>
            <a:r>
              <a:rPr lang="cs-CZ" sz="1800" dirty="0" smtClean="0">
                <a:hlinkClick r:id="rId2"/>
              </a:rPr>
              <a:t>monumnet.npu.cz/monumnet.php</a:t>
            </a:r>
            <a:r>
              <a:rPr lang="cs-CZ" sz="1800" dirty="0" smtClean="0"/>
              <a:t> Ústřední seznam kulturních památek ČR – pro jeho integraci se připravuje projekt v rámci Smart </a:t>
            </a:r>
            <a:r>
              <a:rPr lang="cs-CZ" sz="1800" dirty="0" err="1" smtClean="0"/>
              <a:t>Administration</a:t>
            </a:r>
            <a:endParaRPr lang="cs-CZ" sz="1800" dirty="0" smtClean="0"/>
          </a:p>
          <a:p>
            <a:pPr marL="0" indent="0">
              <a:buNone/>
            </a:pPr>
            <a:r>
              <a:rPr lang="cs-CZ" sz="1800" dirty="0" smtClean="0"/>
              <a:t>neveřejné:</a:t>
            </a:r>
            <a:endParaRPr lang="cs-CZ" sz="1800" dirty="0"/>
          </a:p>
          <a:p>
            <a:r>
              <a:rPr lang="cs-CZ" sz="1800" dirty="0"/>
              <a:t>VEMA personální a mzdový systém – slouží odborným systémům pro autorizaci </a:t>
            </a:r>
            <a:r>
              <a:rPr lang="cs-CZ" sz="1800" dirty="0" smtClean="0"/>
              <a:t>přístupu</a:t>
            </a:r>
          </a:p>
          <a:p>
            <a:r>
              <a:rPr lang="cs-CZ" sz="1800" dirty="0" err="1" smtClean="0"/>
              <a:t>Codebook</a:t>
            </a:r>
            <a:r>
              <a:rPr lang="cs-CZ" sz="1800" dirty="0" smtClean="0"/>
              <a:t> </a:t>
            </a:r>
            <a:r>
              <a:rPr lang="cs-CZ" sz="1800" dirty="0"/>
              <a:t>– sdílené číselníky pro ostatní integrované </a:t>
            </a:r>
            <a:r>
              <a:rPr lang="cs-CZ" sz="1800" dirty="0" smtClean="0"/>
              <a:t>aplikace</a:t>
            </a:r>
          </a:p>
          <a:p>
            <a:r>
              <a:rPr lang="cs-CZ" sz="1800" dirty="0" err="1"/>
              <a:t>CastIS</a:t>
            </a:r>
            <a:r>
              <a:rPr lang="cs-CZ" sz="1800" dirty="0"/>
              <a:t> systém pro evidenci mobiliárních fondů ve správě </a:t>
            </a:r>
            <a:r>
              <a:rPr lang="cs-CZ" sz="1800" dirty="0" smtClean="0"/>
              <a:t>NPÚ – není integrován</a:t>
            </a:r>
            <a:endParaRPr lang="cs-CZ" sz="1800" dirty="0"/>
          </a:p>
          <a:p>
            <a:r>
              <a:rPr lang="cs-CZ" sz="1800" dirty="0" smtClean="0"/>
              <a:t>Art </a:t>
            </a:r>
            <a:r>
              <a:rPr lang="cs-CZ" sz="1800" dirty="0" err="1"/>
              <a:t>Guard</a:t>
            </a:r>
            <a:r>
              <a:rPr lang="cs-CZ" sz="1800" dirty="0"/>
              <a:t> </a:t>
            </a:r>
            <a:r>
              <a:rPr lang="cs-CZ" sz="1800" dirty="0" smtClean="0"/>
              <a:t>pro </a:t>
            </a:r>
            <a:r>
              <a:rPr lang="cs-CZ" sz="1800" dirty="0"/>
              <a:t>evidenci předmětů kulturní hodnoty, zejména </a:t>
            </a:r>
            <a:r>
              <a:rPr lang="cs-CZ" sz="1800" dirty="0" smtClean="0"/>
              <a:t>movitých, v rámci projektu ISO (Integrovaný systém ochrany) </a:t>
            </a:r>
            <a:r>
              <a:rPr lang="cs-CZ" sz="1800" dirty="0" smtClean="0"/>
              <a:t>– není </a:t>
            </a:r>
            <a:r>
              <a:rPr lang="cs-CZ" sz="1800" dirty="0" err="1" smtClean="0"/>
              <a:t>integ</a:t>
            </a:r>
            <a:r>
              <a:rPr lang="cs-CZ" sz="1800" dirty="0" smtClean="0"/>
              <a:t>.</a:t>
            </a:r>
            <a:endParaRPr lang="cs-CZ" sz="1800" dirty="0"/>
          </a:p>
          <a:p>
            <a:r>
              <a:rPr lang="cs-CZ" sz="1800" dirty="0" err="1"/>
              <a:t>Tritius</a:t>
            </a:r>
            <a:r>
              <a:rPr lang="cs-CZ" sz="1800" dirty="0"/>
              <a:t> – aplikace pro evidenci analogových (papírových) dokumentů včetně knihovních fondů, tj. fotografií, map, stavebních plánů, </a:t>
            </a:r>
            <a:r>
              <a:rPr lang="cs-CZ" sz="1800" dirty="0" err="1"/>
              <a:t>stavebněhistorických</a:t>
            </a:r>
            <a:r>
              <a:rPr lang="cs-CZ" sz="1800" dirty="0"/>
              <a:t> průzkumů, restaurátorských zpráv atd. – zatím ve </a:t>
            </a:r>
            <a:r>
              <a:rPr lang="cs-CZ" sz="1800" dirty="0" smtClean="0"/>
              <a:t>výstavbě, bude veřejně dostupný ve vyhledávacím katalogu CARMEN</a:t>
            </a:r>
            <a:endParaRPr lang="cs-CZ" sz="18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sz="2000" dirty="0"/>
          </a:p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C2F9646-44A2-467D-966C-6E29C546A551}" type="slidenum">
              <a:rPr lang="en-GB" smtClean="0"/>
              <a:pPr>
                <a:defRPr/>
              </a:pPr>
              <a:t>8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75514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361950" y="152400"/>
            <a:ext cx="8421688" cy="890588"/>
          </a:xfrm>
        </p:spPr>
        <p:txBody>
          <a:bodyPr/>
          <a:lstStyle/>
          <a:p>
            <a:pPr algn="l"/>
            <a:endParaRPr lang="cs-CZ" dirty="0" smtClean="0"/>
          </a:p>
        </p:txBody>
      </p:sp>
      <p:sp>
        <p:nvSpPr>
          <p:cNvPr id="13315" name="Zástupný symbol pro obsah 2"/>
          <p:cNvSpPr>
            <a:spLocks noGrp="1"/>
          </p:cNvSpPr>
          <p:nvPr>
            <p:ph idx="1"/>
          </p:nvPr>
        </p:nvSpPr>
        <p:spPr>
          <a:xfrm>
            <a:off x="361950" y="1138238"/>
            <a:ext cx="8421688" cy="4595812"/>
          </a:xfrm>
        </p:spPr>
        <p:txBody>
          <a:bodyPr/>
          <a:lstStyle/>
          <a:p>
            <a:endParaRPr lang="cs-CZ" sz="2000" dirty="0" smtClean="0">
              <a:latin typeface="Arial" charset="0"/>
              <a:cs typeface="Arial" charset="0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E48FC29B-0802-4271-9CA0-69D5CCEA8F5C}" type="slidenum">
              <a:rPr lang="en-GB" smtClean="0"/>
              <a:pPr>
                <a:defRPr/>
              </a:pPr>
              <a:t>9</a:t>
            </a:fld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413" y="66675"/>
            <a:ext cx="8639175" cy="6724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uropeana_template">
  <a:themeElements>
    <a:clrScheme name="Custom 6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13F9A"/>
      </a:accent1>
      <a:accent2>
        <a:srgbClr val="B83D68"/>
      </a:accent2>
      <a:accent3>
        <a:srgbClr val="F7B02A"/>
      </a:accent3>
      <a:accent4>
        <a:srgbClr val="FBD388"/>
      </a:accent4>
      <a:accent5>
        <a:srgbClr val="FF3399"/>
      </a:accent5>
      <a:accent6>
        <a:srgbClr val="FFCCFF"/>
      </a:accent6>
      <a:hlink>
        <a:srgbClr val="B13F9A"/>
      </a:hlink>
      <a:folHlink>
        <a:srgbClr val="B13F9A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6350">
          <a:solidFill>
            <a:schemeClr val="accent1"/>
          </a:solidFill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>
    <a:extraClrScheme>
      <a:clrScheme name="europeana_template 1">
        <a:dk1>
          <a:srgbClr val="1C1C1C"/>
        </a:dk1>
        <a:lt1>
          <a:srgbClr val="FFFFFF"/>
        </a:lt1>
        <a:dk2>
          <a:srgbClr val="00F2FF"/>
        </a:dk2>
        <a:lt2>
          <a:srgbClr val="4D4D4D"/>
        </a:lt2>
        <a:accent1>
          <a:srgbClr val="FA3DCA"/>
        </a:accent1>
        <a:accent2>
          <a:srgbClr val="FF7A18"/>
        </a:accent2>
        <a:accent3>
          <a:srgbClr val="FFFFFF"/>
        </a:accent3>
        <a:accent4>
          <a:srgbClr val="161616"/>
        </a:accent4>
        <a:accent5>
          <a:srgbClr val="FCAFE1"/>
        </a:accent5>
        <a:accent6>
          <a:srgbClr val="E76E15"/>
        </a:accent6>
        <a:hlink>
          <a:srgbClr val="008F98"/>
        </a:hlink>
        <a:folHlink>
          <a:srgbClr val="29F2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Unbulleted">
  <a:themeElements>
    <a:clrScheme name="Unbulleted 1">
      <a:dk1>
        <a:srgbClr val="1C1C1C"/>
      </a:dk1>
      <a:lt1>
        <a:srgbClr val="FFFFFF"/>
      </a:lt1>
      <a:dk2>
        <a:srgbClr val="00F2FF"/>
      </a:dk2>
      <a:lt2>
        <a:srgbClr val="4D4D4D"/>
      </a:lt2>
      <a:accent1>
        <a:srgbClr val="FA3DCA"/>
      </a:accent1>
      <a:accent2>
        <a:srgbClr val="FF7A18"/>
      </a:accent2>
      <a:accent3>
        <a:srgbClr val="FFFFFF"/>
      </a:accent3>
      <a:accent4>
        <a:srgbClr val="161616"/>
      </a:accent4>
      <a:accent5>
        <a:srgbClr val="FCAFE1"/>
      </a:accent5>
      <a:accent6>
        <a:srgbClr val="E76E15"/>
      </a:accent6>
      <a:hlink>
        <a:srgbClr val="008F98"/>
      </a:hlink>
      <a:folHlink>
        <a:srgbClr val="29F299"/>
      </a:folHlink>
    </a:clrScheme>
    <a:fontScheme name="Unbulleted">
      <a:majorFont>
        <a:latin typeface="Arial"/>
        <a:ea typeface=""/>
        <a:cs typeface="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bulleted 1">
        <a:dk1>
          <a:srgbClr val="1C1C1C"/>
        </a:dk1>
        <a:lt1>
          <a:srgbClr val="FFFFFF"/>
        </a:lt1>
        <a:dk2>
          <a:srgbClr val="00F2FF"/>
        </a:dk2>
        <a:lt2>
          <a:srgbClr val="4D4D4D"/>
        </a:lt2>
        <a:accent1>
          <a:srgbClr val="FA3DCA"/>
        </a:accent1>
        <a:accent2>
          <a:srgbClr val="FF7A18"/>
        </a:accent2>
        <a:accent3>
          <a:srgbClr val="FFFFFF"/>
        </a:accent3>
        <a:accent4>
          <a:srgbClr val="161616"/>
        </a:accent4>
        <a:accent5>
          <a:srgbClr val="FCAFE1"/>
        </a:accent5>
        <a:accent6>
          <a:srgbClr val="E76E15"/>
        </a:accent6>
        <a:hlink>
          <a:srgbClr val="008F98"/>
        </a:hlink>
        <a:folHlink>
          <a:srgbClr val="29F2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Bulleted No Footers">
  <a:themeElements>
    <a:clrScheme name="Bulleted No Footers 1">
      <a:dk1>
        <a:srgbClr val="1C1C1C"/>
      </a:dk1>
      <a:lt1>
        <a:srgbClr val="FFFFFF"/>
      </a:lt1>
      <a:dk2>
        <a:srgbClr val="00F2FF"/>
      </a:dk2>
      <a:lt2>
        <a:srgbClr val="4D4D4D"/>
      </a:lt2>
      <a:accent1>
        <a:srgbClr val="FA3DCA"/>
      </a:accent1>
      <a:accent2>
        <a:srgbClr val="FF7A18"/>
      </a:accent2>
      <a:accent3>
        <a:srgbClr val="FFFFFF"/>
      </a:accent3>
      <a:accent4>
        <a:srgbClr val="161616"/>
      </a:accent4>
      <a:accent5>
        <a:srgbClr val="FCAFE1"/>
      </a:accent5>
      <a:accent6>
        <a:srgbClr val="E76E15"/>
      </a:accent6>
      <a:hlink>
        <a:srgbClr val="008F98"/>
      </a:hlink>
      <a:folHlink>
        <a:srgbClr val="29F299"/>
      </a:folHlink>
    </a:clrScheme>
    <a:fontScheme name="Bulleted No Footers">
      <a:majorFont>
        <a:latin typeface="Arial"/>
        <a:ea typeface=""/>
        <a:cs typeface="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lleted No Footers 1">
        <a:dk1>
          <a:srgbClr val="1C1C1C"/>
        </a:dk1>
        <a:lt1>
          <a:srgbClr val="FFFFFF"/>
        </a:lt1>
        <a:dk2>
          <a:srgbClr val="00F2FF"/>
        </a:dk2>
        <a:lt2>
          <a:srgbClr val="4D4D4D"/>
        </a:lt2>
        <a:accent1>
          <a:srgbClr val="FA3DCA"/>
        </a:accent1>
        <a:accent2>
          <a:srgbClr val="FF7A18"/>
        </a:accent2>
        <a:accent3>
          <a:srgbClr val="FFFFFF"/>
        </a:accent3>
        <a:accent4>
          <a:srgbClr val="161616"/>
        </a:accent4>
        <a:accent5>
          <a:srgbClr val="FCAFE1"/>
        </a:accent5>
        <a:accent6>
          <a:srgbClr val="E76E15"/>
        </a:accent6>
        <a:hlink>
          <a:srgbClr val="008F98"/>
        </a:hlink>
        <a:folHlink>
          <a:srgbClr val="29F2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Unbulleted No Footers">
  <a:themeElements>
    <a:clrScheme name="Unbulleted No Footers 1">
      <a:dk1>
        <a:srgbClr val="1C1C1C"/>
      </a:dk1>
      <a:lt1>
        <a:srgbClr val="FFFFFF"/>
      </a:lt1>
      <a:dk2>
        <a:srgbClr val="00F2FF"/>
      </a:dk2>
      <a:lt2>
        <a:srgbClr val="4D4D4D"/>
      </a:lt2>
      <a:accent1>
        <a:srgbClr val="FA3DCA"/>
      </a:accent1>
      <a:accent2>
        <a:srgbClr val="FF7A18"/>
      </a:accent2>
      <a:accent3>
        <a:srgbClr val="FFFFFF"/>
      </a:accent3>
      <a:accent4>
        <a:srgbClr val="161616"/>
      </a:accent4>
      <a:accent5>
        <a:srgbClr val="FCAFE1"/>
      </a:accent5>
      <a:accent6>
        <a:srgbClr val="E76E15"/>
      </a:accent6>
      <a:hlink>
        <a:srgbClr val="008F98"/>
      </a:hlink>
      <a:folHlink>
        <a:srgbClr val="29F299"/>
      </a:folHlink>
    </a:clrScheme>
    <a:fontScheme name="Unbulleted No Footers">
      <a:majorFont>
        <a:latin typeface="Arial"/>
        <a:ea typeface=""/>
        <a:cs typeface="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Unbulleted No Footers 1">
        <a:dk1>
          <a:srgbClr val="1C1C1C"/>
        </a:dk1>
        <a:lt1>
          <a:srgbClr val="FFFFFF"/>
        </a:lt1>
        <a:dk2>
          <a:srgbClr val="00F2FF"/>
        </a:dk2>
        <a:lt2>
          <a:srgbClr val="4D4D4D"/>
        </a:lt2>
        <a:accent1>
          <a:srgbClr val="FA3DCA"/>
        </a:accent1>
        <a:accent2>
          <a:srgbClr val="FF7A18"/>
        </a:accent2>
        <a:accent3>
          <a:srgbClr val="FFFFFF"/>
        </a:accent3>
        <a:accent4>
          <a:srgbClr val="161616"/>
        </a:accent4>
        <a:accent5>
          <a:srgbClr val="FCAFE1"/>
        </a:accent5>
        <a:accent6>
          <a:srgbClr val="E76E15"/>
        </a:accent6>
        <a:hlink>
          <a:srgbClr val="008F98"/>
        </a:hlink>
        <a:folHlink>
          <a:srgbClr val="29F2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1_europeana_template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1_europeana_template">
      <a:majorFont>
        <a:latin typeface="Arial"/>
        <a:ea typeface=""/>
        <a:cs typeface="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uropeana_template 1">
        <a:dk1>
          <a:srgbClr val="1C1C1C"/>
        </a:dk1>
        <a:lt1>
          <a:srgbClr val="FFFFFF"/>
        </a:lt1>
        <a:dk2>
          <a:srgbClr val="00F2FF"/>
        </a:dk2>
        <a:lt2>
          <a:srgbClr val="4D4D4D"/>
        </a:lt2>
        <a:accent1>
          <a:srgbClr val="FA3DCA"/>
        </a:accent1>
        <a:accent2>
          <a:srgbClr val="FF7A18"/>
        </a:accent2>
        <a:accent3>
          <a:srgbClr val="FFFFFF"/>
        </a:accent3>
        <a:accent4>
          <a:srgbClr val="161616"/>
        </a:accent4>
        <a:accent5>
          <a:srgbClr val="FCAFE1"/>
        </a:accent5>
        <a:accent6>
          <a:srgbClr val="E76E15"/>
        </a:accent6>
        <a:hlink>
          <a:srgbClr val="008F98"/>
        </a:hlink>
        <a:folHlink>
          <a:srgbClr val="29F2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europeana_template</Template>
  <TotalTime>2561</TotalTime>
  <Words>558</Words>
  <Application>Microsoft Office PowerPoint</Application>
  <PresentationFormat>Předvádění na obrazovce (4:3)</PresentationFormat>
  <Paragraphs>81</Paragraphs>
  <Slides>18</Slides>
  <Notes>3</Notes>
  <HiddenSlides>0</HiddenSlides>
  <MMClips>0</MMClips>
  <ScaleCrop>false</ScaleCrop>
  <HeadingPairs>
    <vt:vector size="4" baseType="variant">
      <vt:variant>
        <vt:lpstr>Motiv</vt:lpstr>
      </vt:variant>
      <vt:variant>
        <vt:i4>5</vt:i4>
      </vt:variant>
      <vt:variant>
        <vt:lpstr>Nadpisy snímků</vt:lpstr>
      </vt:variant>
      <vt:variant>
        <vt:i4>18</vt:i4>
      </vt:variant>
    </vt:vector>
  </HeadingPairs>
  <TitlesOfParts>
    <vt:vector size="23" baseType="lpstr">
      <vt:lpstr>europeana_template</vt:lpstr>
      <vt:lpstr>Unbulleted</vt:lpstr>
      <vt:lpstr>Bulleted No Footers</vt:lpstr>
      <vt:lpstr>Unbulleted No Footers</vt:lpstr>
      <vt:lpstr>1_europeana_template</vt:lpstr>
      <vt:lpstr>Evropský projekt CARARE a informační systémy Národního  památkového ústavu 10.5.2012</vt:lpstr>
      <vt:lpstr>O projektu</vt:lpstr>
      <vt:lpstr>Dosavadní výsledky</vt:lpstr>
      <vt:lpstr>Prezentace aplikace PowerPoint</vt:lpstr>
      <vt:lpstr>CARARE a informační systémy NPÚ</vt:lpstr>
      <vt:lpstr>Integrovaný informační systém památkové péče</vt:lpstr>
      <vt:lpstr>Integrovaný informační systém Národního památkového ústavu/1</vt:lpstr>
      <vt:lpstr>IISPP/2</vt:lpstr>
      <vt:lpstr>Prezentace aplikace PowerPoint</vt:lpstr>
      <vt:lpstr>Prezentace aplikace PowerPoint</vt:lpstr>
      <vt:lpstr>Prezentace aplikace PowerPoint</vt:lpstr>
      <vt:lpstr>Prezentace aplikace PowerPoint</vt:lpstr>
      <vt:lpstr>Monumnet</vt:lpstr>
      <vt:lpstr>Prezentace aplikace PowerPoint</vt:lpstr>
      <vt:lpstr>ukázka bodové identifikace památek  na  podkladu katastrální mapy v GIS </vt:lpstr>
      <vt:lpstr>CARARE – schema začlenění do IISPP</vt:lpstr>
      <vt:lpstr>Další informace o projektu</vt:lpstr>
      <vt:lpstr>Dotazy ?</vt:lpstr>
    </vt:vector>
  </TitlesOfParts>
  <Company>Koninklijke Bibliotheek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BRANDING</dc:title>
  <dc:creator>aes010</dc:creator>
  <cp:lastModifiedBy>10-IP10</cp:lastModifiedBy>
  <cp:revision>180</cp:revision>
  <cp:lastPrinted>2011-11-28T11:07:11Z</cp:lastPrinted>
  <dcterms:created xsi:type="dcterms:W3CDTF">2009-08-24T08:31:24Z</dcterms:created>
  <dcterms:modified xsi:type="dcterms:W3CDTF">2012-04-24T09:32:56Z</dcterms:modified>
</cp:coreProperties>
</file>