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2"/>
  </p:notesMasterIdLst>
  <p:sldIdLst>
    <p:sldId id="256" r:id="rId2"/>
    <p:sldId id="273" r:id="rId3"/>
    <p:sldId id="269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74" r:id="rId12"/>
    <p:sldId id="267" r:id="rId13"/>
    <p:sldId id="268" r:id="rId14"/>
    <p:sldId id="266" r:id="rId15"/>
    <p:sldId id="270" r:id="rId16"/>
    <p:sldId id="271" r:id="rId17"/>
    <p:sldId id="275" r:id="rId18"/>
    <p:sldId id="272" r:id="rId19"/>
    <p:sldId id="257" r:id="rId20"/>
    <p:sldId id="276" r:id="rId2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C2C6D3-75B7-453E-99C0-B50815EEC9B5}" type="datetimeFigureOut">
              <a:rPr lang="en-GB" smtClean="0"/>
              <a:t>03/05/2012</a:t>
            </a:fld>
            <a:endParaRPr lang="en-GB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GB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F7049-B7A8-4BFA-8D08-7538E945035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61152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6F7049-B7A8-4BFA-8D08-7538E945035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639345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F5FCBF7-8832-436F-AA13-70BBB18915CD}" type="datetimeFigureOut">
              <a:rPr lang="en-GB" smtClean="0"/>
              <a:t>03/05/2012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D3838FA-9408-4087-8591-F18C2672C502}" type="slidenum">
              <a:rPr lang="en-GB" smtClean="0"/>
              <a:t>‹#›</a:t>
            </a:fld>
            <a:endParaRPr lang="en-GB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BF7-8832-436F-AA13-70BBB18915CD}" type="datetimeFigureOut">
              <a:rPr lang="en-GB" smtClean="0"/>
              <a:t>03/05/2012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FA-9408-4087-8591-F18C2672C502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BF7-8832-436F-AA13-70BBB18915CD}" type="datetimeFigureOut">
              <a:rPr lang="en-GB" smtClean="0"/>
              <a:t>03/05/2012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FA-9408-4087-8591-F18C2672C502}" type="slidenum">
              <a:rPr lang="en-GB" smtClean="0"/>
              <a:t>‹#›</a:t>
            </a:fld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BF7-8832-436F-AA13-70BBB18915CD}" type="datetimeFigureOut">
              <a:rPr lang="en-GB" smtClean="0"/>
              <a:t>03/05/2012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FA-9408-4087-8591-F18C2672C502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BF7-8832-436F-AA13-70BBB18915CD}" type="datetimeFigureOut">
              <a:rPr lang="en-GB" smtClean="0"/>
              <a:t>03/05/2012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FA-9408-4087-8591-F18C2672C502}" type="slidenum">
              <a:rPr lang="en-GB" smtClean="0"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BF7-8832-436F-AA13-70BBB18915CD}" type="datetimeFigureOut">
              <a:rPr lang="en-GB" smtClean="0"/>
              <a:t>03/05/2012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FA-9408-4087-8591-F18C2672C502}" type="slidenum">
              <a:rPr lang="en-GB" smtClean="0"/>
              <a:t>‹#›</a:t>
            </a:fld>
            <a:endParaRPr lang="en-GB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BF7-8832-436F-AA13-70BBB18915CD}" type="datetimeFigureOut">
              <a:rPr lang="en-GB" smtClean="0"/>
              <a:t>03/05/2012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FA-9408-4087-8591-F18C2672C502}" type="slidenum">
              <a:rPr lang="en-GB" smtClean="0"/>
              <a:t>‹#›</a:t>
            </a:fld>
            <a:endParaRPr lang="en-GB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BF7-8832-436F-AA13-70BBB18915CD}" type="datetimeFigureOut">
              <a:rPr lang="en-GB" smtClean="0"/>
              <a:t>03/05/2012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FA-9408-4087-8591-F18C2672C502}" type="slidenum">
              <a:rPr lang="en-GB" smtClean="0"/>
              <a:t>‹#›</a:t>
            </a:fld>
            <a:endParaRPr lang="en-GB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BF7-8832-436F-AA13-70BBB18915CD}" type="datetimeFigureOut">
              <a:rPr lang="en-GB" smtClean="0"/>
              <a:t>03/05/2012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FA-9408-4087-8591-F18C2672C50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BF7-8832-436F-AA13-70BBB18915CD}" type="datetimeFigureOut">
              <a:rPr lang="en-GB" smtClean="0"/>
              <a:t>03/05/2012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FA-9408-4087-8591-F18C2672C50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5FCBF7-8832-436F-AA13-70BBB18915CD}" type="datetimeFigureOut">
              <a:rPr lang="en-GB" smtClean="0"/>
              <a:t>03/05/2012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3838FA-9408-4087-8591-F18C2672C502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7F5FCBF7-8832-436F-AA13-70BBB18915CD}" type="datetimeFigureOut">
              <a:rPr lang="en-GB" smtClean="0"/>
              <a:t>03/05/2012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3D3838FA-9408-4087-8591-F18C2672C502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://europeana.org/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EUROPEANA</a:t>
            </a:r>
            <a:endParaRPr lang="en-GB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err="1" smtClean="0"/>
              <a:t>Europeana</a:t>
            </a:r>
            <a:r>
              <a:rPr lang="cs-CZ" dirty="0" smtClean="0"/>
              <a:t> Workshop</a:t>
            </a:r>
          </a:p>
          <a:p>
            <a:r>
              <a:rPr lang="cs-CZ" dirty="0" smtClean="0"/>
              <a:t>Národní knihovna České republiky</a:t>
            </a:r>
          </a:p>
          <a:p>
            <a:r>
              <a:rPr lang="cs-CZ" dirty="0" smtClean="0"/>
              <a:t>10. Května 2012</a:t>
            </a:r>
            <a:endParaRPr lang="en-GB" dirty="0"/>
          </a:p>
        </p:txBody>
      </p:sp>
      <p:pic>
        <p:nvPicPr>
          <p:cNvPr id="4098" name="Picture 2" descr="Thumbnail: Cze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6376" y="5373216"/>
            <a:ext cx="714375" cy="102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2465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Hledáme informace</a:t>
            </a:r>
            <a:endParaRPr lang="en-GB" dirty="0"/>
          </a:p>
        </p:txBody>
      </p:sp>
      <p:sp>
        <p:nvSpPr>
          <p:cNvPr id="3" name="TextovéPole 2"/>
          <p:cNvSpPr txBox="1"/>
          <p:nvPr/>
        </p:nvSpPr>
        <p:spPr>
          <a:xfrm>
            <a:off x="3661800" y="2276872"/>
            <a:ext cx="2696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Manfred von </a:t>
            </a:r>
            <a:r>
              <a:rPr lang="cs-CZ" dirty="0" err="1" smtClean="0"/>
              <a:t>Richthofen</a:t>
            </a:r>
            <a:endParaRPr lang="en-GB" dirty="0"/>
          </a:p>
        </p:txBody>
      </p:sp>
      <p:sp>
        <p:nvSpPr>
          <p:cNvPr id="4" name="AutoShape 2" descr="https://encrypted-tbn2.google.com/images?q=tbn:ANd9GcQGyEsLCerzzrm2XV4di9O4AqVMc76kJ18GerMs9g7GrEguDtO7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6" name="TextovéPole 5"/>
          <p:cNvSpPr txBox="1"/>
          <p:nvPr/>
        </p:nvSpPr>
        <p:spPr>
          <a:xfrm>
            <a:off x="1400006" y="2780928"/>
            <a:ext cx="6974986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Google</a:t>
            </a:r>
            <a:r>
              <a:rPr lang="cs-CZ" dirty="0" smtClean="0"/>
              <a:t> přináší spousty informací:</a:t>
            </a:r>
          </a:p>
          <a:p>
            <a:r>
              <a:rPr lang="cs-CZ" dirty="0" smtClean="0"/>
              <a:t>Wikipedie a </a:t>
            </a:r>
            <a:r>
              <a:rPr lang="cs-CZ" dirty="0" err="1"/>
              <a:t>Y</a:t>
            </a:r>
            <a:r>
              <a:rPr lang="cs-CZ" dirty="0" err="1" smtClean="0"/>
              <a:t>outube</a:t>
            </a:r>
            <a:r>
              <a:rPr lang="cs-CZ" dirty="0" smtClean="0"/>
              <a:t>, …, monografie, původní filmové materiály, </a:t>
            </a:r>
          </a:p>
          <a:p>
            <a:r>
              <a:rPr lang="cs-CZ" dirty="0" smtClean="0"/>
              <a:t>sbírkové </a:t>
            </a:r>
            <a:r>
              <a:rPr lang="cs-CZ" dirty="0" smtClean="0"/>
              <a:t>předměty</a:t>
            </a:r>
            <a:r>
              <a:rPr lang="cs-CZ" dirty="0" smtClean="0">
                <a:solidFill>
                  <a:srgbClr val="FF0000"/>
                </a:solidFill>
              </a:rPr>
              <a:t>*</a:t>
            </a:r>
            <a:r>
              <a:rPr lang="cs-CZ" dirty="0" smtClean="0"/>
              <a:t>, </a:t>
            </a:r>
            <a:r>
              <a:rPr lang="cs-CZ" dirty="0" smtClean="0"/>
              <a:t>souvztažné informace,…, najdeme</a:t>
            </a:r>
          </a:p>
          <a:p>
            <a:r>
              <a:rPr lang="cs-CZ" dirty="0" smtClean="0"/>
              <a:t>i plný text </a:t>
            </a:r>
            <a:r>
              <a:rPr lang="cs-CZ" dirty="0" err="1" smtClean="0"/>
              <a:t>Richthofenovy</a:t>
            </a:r>
            <a:r>
              <a:rPr lang="cs-CZ" dirty="0" smtClean="0"/>
              <a:t> knihy, </a:t>
            </a:r>
            <a:r>
              <a:rPr lang="cs-CZ" dirty="0" smtClean="0"/>
              <a:t>…</a:t>
            </a:r>
          </a:p>
          <a:p>
            <a:endParaRPr lang="cs-CZ" dirty="0"/>
          </a:p>
          <a:p>
            <a:r>
              <a:rPr lang="cs-CZ" dirty="0" smtClean="0"/>
              <a:t>… zatím co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TEL</a:t>
            </a:r>
            <a:r>
              <a:rPr lang="cs-CZ" dirty="0" smtClean="0"/>
              <a:t> citace publikací</a:t>
            </a:r>
          </a:p>
          <a:p>
            <a:r>
              <a:rPr lang="cs-CZ" dirty="0" smtClean="0"/>
              <a:t>… a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EUROPEANA</a:t>
            </a:r>
            <a:r>
              <a:rPr lang="cs-CZ" dirty="0" smtClean="0"/>
              <a:t> odkazy na fotografie  (ale na většině </a:t>
            </a:r>
          </a:p>
          <a:p>
            <a:r>
              <a:rPr lang="cs-CZ" dirty="0"/>
              <a:t> </a:t>
            </a:r>
            <a:r>
              <a:rPr lang="cs-CZ" dirty="0" smtClean="0"/>
              <a:t>    jich </a:t>
            </a:r>
            <a:r>
              <a:rPr lang="cs-CZ" dirty="0" err="1" smtClean="0"/>
              <a:t>Richthofen</a:t>
            </a:r>
            <a:r>
              <a:rPr lang="cs-CZ" dirty="0" smtClean="0"/>
              <a:t> není)</a:t>
            </a:r>
          </a:p>
          <a:p>
            <a:endParaRPr lang="cs-CZ" dirty="0"/>
          </a:p>
          <a:p>
            <a:pPr marL="342900" indent="-342900">
              <a:buFont typeface="Arial" pitchFamily="34" charset="0"/>
              <a:buChar char="•"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Google je dle britských studií nepřekonatelným zdrojem </a:t>
            </a:r>
          </a:p>
          <a:p>
            <a:r>
              <a:rPr lang="cs-CZ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     pro vědecké bádání 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Neviditelné komunity jsou obrovským zdrojem</a:t>
            </a:r>
          </a:p>
          <a:p>
            <a:r>
              <a:rPr lang="cs-CZ" dirty="0" smtClean="0">
                <a:solidFill>
                  <a:schemeClr val="accent1">
                    <a:lumMod val="75000"/>
                  </a:schemeClr>
                </a:solidFill>
              </a:rPr>
              <a:t>      informací (vč. těch z paměťových institucí)</a:t>
            </a:r>
          </a:p>
          <a:p>
            <a:endParaRPr lang="cs-CZ" dirty="0"/>
          </a:p>
          <a:p>
            <a:endParaRPr lang="en-GB" dirty="0"/>
          </a:p>
        </p:txBody>
      </p:sp>
      <p:pic>
        <p:nvPicPr>
          <p:cNvPr id="1031" name="Picture 7" descr="http://upload.wikimedia.org/wikipedia/commons/c/cf/Manfred_von_Richthofen_17071917_Koel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665128"/>
            <a:ext cx="790575" cy="981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ovéPole 4"/>
          <p:cNvSpPr txBox="1"/>
          <p:nvPr/>
        </p:nvSpPr>
        <p:spPr>
          <a:xfrm rot="16200000">
            <a:off x="6569150" y="4168156"/>
            <a:ext cx="45223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1400" dirty="0" smtClean="0">
                <a:solidFill>
                  <a:srgbClr val="FF0000"/>
                </a:solidFill>
              </a:rPr>
              <a:t>*</a:t>
            </a:r>
            <a:r>
              <a:rPr lang="cs-CZ" sz="1400" dirty="0" smtClean="0"/>
              <a:t>často zpřístupněné jen díky neviditelným komunitám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230950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Hledáme informace</a:t>
            </a:r>
            <a:endParaRPr lang="en-GB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EUROPEANA </a:t>
            </a:r>
            <a:r>
              <a:rPr lang="cs-CZ" dirty="0" err="1" smtClean="0"/>
              <a:t>etc</a:t>
            </a:r>
            <a:r>
              <a:rPr lang="cs-CZ" dirty="0" smtClean="0"/>
              <a:t>.</a:t>
            </a:r>
            <a:endParaRPr lang="en-GB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83568" y="2996952"/>
            <a:ext cx="3803904" cy="3172968"/>
          </a:xfrm>
        </p:spPr>
        <p:txBody>
          <a:bodyPr>
            <a:normAutofit lnSpcReduction="10000"/>
          </a:bodyPr>
          <a:lstStyle/>
          <a:p>
            <a:r>
              <a:rPr lang="cs-CZ" dirty="0" smtClean="0"/>
              <a:t>Předzpracované informace</a:t>
            </a:r>
          </a:p>
          <a:p>
            <a:r>
              <a:rPr lang="cs-CZ" dirty="0" smtClean="0"/>
              <a:t>Je třeba se na ně víceméně přesně ptát</a:t>
            </a:r>
          </a:p>
          <a:p>
            <a:r>
              <a:rPr lang="cs-CZ" dirty="0" smtClean="0"/>
              <a:t>Ale široké </a:t>
            </a:r>
            <a:r>
              <a:rPr lang="cs-CZ" dirty="0" err="1" smtClean="0"/>
              <a:t>multilinguální</a:t>
            </a:r>
            <a:r>
              <a:rPr lang="cs-CZ" dirty="0" smtClean="0"/>
              <a:t> a multikulturní prostředí</a:t>
            </a:r>
          </a:p>
          <a:p>
            <a:r>
              <a:rPr lang="cs-CZ" dirty="0" smtClean="0"/>
              <a:t>Malá výtěžnost zdrojů</a:t>
            </a:r>
            <a:endParaRPr lang="en-GB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Google</a:t>
            </a:r>
            <a:endParaRPr lang="en-GB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Volné informace i předzpracované</a:t>
            </a:r>
          </a:p>
          <a:p>
            <a:r>
              <a:rPr lang="cs-CZ" dirty="0" smtClean="0"/>
              <a:t>Kvalita centrálního indexu</a:t>
            </a:r>
          </a:p>
          <a:p>
            <a:r>
              <a:rPr lang="cs-CZ" dirty="0" smtClean="0"/>
              <a:t>Není třeba se přesně ptát, ale je to možné</a:t>
            </a:r>
          </a:p>
          <a:p>
            <a:r>
              <a:rPr lang="cs-CZ" dirty="0" smtClean="0"/>
              <a:t>Daleko větší výtěžnost zdrojů</a:t>
            </a:r>
            <a:endParaRPr lang="en-GB" dirty="0"/>
          </a:p>
        </p:txBody>
      </p:sp>
      <p:cxnSp>
        <p:nvCxnSpPr>
          <p:cNvPr id="8" name="Přímá spojnice se šipkou 7"/>
          <p:cNvCxnSpPr/>
          <p:nvPr/>
        </p:nvCxnSpPr>
        <p:spPr>
          <a:xfrm>
            <a:off x="4355976" y="2636912"/>
            <a:ext cx="165618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643061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 &#10;The Europeana Foundation Governanc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132856"/>
            <a:ext cx="6336704" cy="4629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EUROPEANA </a:t>
            </a:r>
            <a:r>
              <a:rPr lang="cs-CZ" dirty="0" err="1" smtClean="0"/>
              <a:t>Foundation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592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Hans </a:t>
            </a:r>
            <a:r>
              <a:rPr lang="en-GB" dirty="0"/>
              <a:t>Jansen (Secretary / Treasurer), National Library of the Netherlands</a:t>
            </a:r>
          </a:p>
          <a:p>
            <a:r>
              <a:rPr lang="en-GB" dirty="0"/>
              <a:t>Angelika </a:t>
            </a:r>
            <a:r>
              <a:rPr lang="en-GB" dirty="0" err="1"/>
              <a:t>Menne-Haritz</a:t>
            </a:r>
            <a:r>
              <a:rPr lang="en-GB" dirty="0"/>
              <a:t> (Vice Chair), EURBICA</a:t>
            </a:r>
          </a:p>
          <a:p>
            <a:r>
              <a:rPr lang="en-GB" dirty="0"/>
              <a:t>Herbert </a:t>
            </a:r>
            <a:r>
              <a:rPr lang="en-GB" dirty="0" err="1"/>
              <a:t>Hayduck</a:t>
            </a:r>
            <a:r>
              <a:rPr lang="en-GB" dirty="0"/>
              <a:t>, Intl. Fed. of Television Archives</a:t>
            </a:r>
          </a:p>
          <a:p>
            <a:r>
              <a:rPr lang="en-GB" dirty="0"/>
              <a:t>Claudia </a:t>
            </a:r>
            <a:r>
              <a:rPr lang="en-GB" dirty="0" err="1"/>
              <a:t>Dillmann</a:t>
            </a:r>
            <a:r>
              <a:rPr lang="en-GB" dirty="0"/>
              <a:t>, Association </a:t>
            </a:r>
            <a:r>
              <a:rPr lang="en-GB" dirty="0" err="1"/>
              <a:t>Cinémathèques</a:t>
            </a:r>
            <a:r>
              <a:rPr lang="en-GB" dirty="0"/>
              <a:t> </a:t>
            </a:r>
            <a:r>
              <a:rPr lang="en-GB" dirty="0" err="1"/>
              <a:t>Européennes</a:t>
            </a:r>
            <a:endParaRPr lang="en-GB" dirty="0"/>
          </a:p>
          <a:p>
            <a:r>
              <a:rPr lang="en-GB" dirty="0"/>
              <a:t>Hermann </a:t>
            </a:r>
            <a:r>
              <a:rPr lang="en-GB" dirty="0" err="1"/>
              <a:t>Schäfer</a:t>
            </a:r>
            <a:r>
              <a:rPr lang="en-GB" dirty="0"/>
              <a:t>, European Museum Academy</a:t>
            </a:r>
          </a:p>
          <a:p>
            <a:r>
              <a:rPr lang="en-GB" dirty="0"/>
              <a:t>Bruno Racine (Chair), Conference of European National Librarians</a:t>
            </a:r>
          </a:p>
          <a:p>
            <a:r>
              <a:rPr lang="en-GB" dirty="0"/>
              <a:t>Christophe </a:t>
            </a:r>
            <a:r>
              <a:rPr lang="en-GB" dirty="0" err="1"/>
              <a:t>Dessaux</a:t>
            </a:r>
            <a:r>
              <a:rPr lang="en-GB" dirty="0"/>
              <a:t>, Multilingual Inventory of Cultural Heritage in Europe</a:t>
            </a:r>
          </a:p>
          <a:p>
            <a:r>
              <a:rPr lang="en-GB" dirty="0" err="1"/>
              <a:t>Kristiina</a:t>
            </a:r>
            <a:r>
              <a:rPr lang="en-GB" dirty="0"/>
              <a:t> </a:t>
            </a:r>
            <a:r>
              <a:rPr lang="en-GB" dirty="0" err="1"/>
              <a:t>Hormia-Poutanen</a:t>
            </a:r>
            <a:r>
              <a:rPr lang="en-GB" dirty="0"/>
              <a:t>, LIBER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Executive</a:t>
            </a:r>
            <a:r>
              <a:rPr lang="cs-CZ" dirty="0" smtClean="0"/>
              <a:t> </a:t>
            </a:r>
            <a:r>
              <a:rPr lang="cs-CZ" dirty="0" err="1" smtClean="0"/>
              <a:t>Committee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18111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 rot="16200000">
            <a:off x="-1212775" y="3741167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 smtClean="0"/>
              <a:t>přes</a:t>
            </a:r>
            <a:r>
              <a:rPr lang="en-GB" dirty="0"/>
              <a:t> </a:t>
            </a:r>
            <a:r>
              <a:rPr lang="en-GB" b="1" dirty="0"/>
              <a:t>20 </a:t>
            </a:r>
            <a:r>
              <a:rPr lang="en-GB" b="1" dirty="0" smtClean="0"/>
              <a:t>mil</a:t>
            </a:r>
            <a:r>
              <a:rPr lang="cs-CZ" b="1" dirty="0" smtClean="0"/>
              <a:t>ionů</a:t>
            </a:r>
            <a:r>
              <a:rPr lang="en-GB" b="1" dirty="0" smtClean="0"/>
              <a:t> </a:t>
            </a:r>
            <a:r>
              <a:rPr lang="en-GB" b="1" dirty="0" err="1" smtClean="0"/>
              <a:t>obje</a:t>
            </a:r>
            <a:r>
              <a:rPr lang="cs-CZ" b="1" dirty="0" err="1" smtClean="0"/>
              <a:t>ktů</a:t>
            </a:r>
            <a:endParaRPr lang="en-GB" dirty="0"/>
          </a:p>
          <a:p>
            <a:r>
              <a:rPr lang="cs-CZ" dirty="0" smtClean="0"/>
              <a:t>z</a:t>
            </a:r>
            <a:r>
              <a:rPr lang="en-GB" dirty="0" smtClean="0"/>
              <a:t> </a:t>
            </a:r>
            <a:r>
              <a:rPr lang="cs-CZ" dirty="0" smtClean="0"/>
              <a:t>více</a:t>
            </a:r>
            <a:r>
              <a:rPr lang="en-GB" dirty="0" smtClean="0"/>
              <a:t> </a:t>
            </a:r>
            <a:r>
              <a:rPr lang="cs-CZ" dirty="0" smtClean="0"/>
              <a:t>než</a:t>
            </a:r>
            <a:r>
              <a:rPr lang="en-GB" dirty="0"/>
              <a:t> </a:t>
            </a:r>
            <a:r>
              <a:rPr lang="en-GB" b="1" dirty="0"/>
              <a:t>1500 </a:t>
            </a:r>
            <a:r>
              <a:rPr lang="en-GB" b="1" dirty="0" err="1" smtClean="0"/>
              <a:t>institu</a:t>
            </a:r>
            <a:r>
              <a:rPr lang="cs-CZ" b="1" dirty="0" err="1" smtClean="0"/>
              <a:t>cí</a:t>
            </a:r>
            <a:endParaRPr lang="en-GB" dirty="0"/>
          </a:p>
          <a:p>
            <a:r>
              <a:rPr lang="cs-CZ" dirty="0"/>
              <a:t>z</a:t>
            </a:r>
            <a:r>
              <a:rPr lang="en-GB" dirty="0"/>
              <a:t> </a:t>
            </a:r>
            <a:r>
              <a:rPr lang="en-GB" b="1" dirty="0"/>
              <a:t>32 </a:t>
            </a:r>
            <a:r>
              <a:rPr lang="cs-CZ" b="1" dirty="0" smtClean="0"/>
              <a:t>zemí</a:t>
            </a:r>
            <a:endParaRPr lang="en-GB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78642696"/>
              </p:ext>
            </p:extLst>
          </p:nvPr>
        </p:nvGraphicFramePr>
        <p:xfrm>
          <a:off x="2627784" y="2060848"/>
          <a:ext cx="6297453" cy="4501082"/>
        </p:xfrm>
        <a:graphic>
          <a:graphicData uri="http://schemas.openxmlformats.org/drawingml/2006/table">
            <a:tbl>
              <a:tblPr/>
              <a:tblGrid>
                <a:gridCol w="2099151"/>
                <a:gridCol w="2099151"/>
                <a:gridCol w="2099151"/>
              </a:tblGrid>
              <a:tr h="267044"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Country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296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Total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296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Percentage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296E2"/>
                    </a:solidFill>
                  </a:tcPr>
                </a:tc>
              </a:tr>
              <a:tr h="26704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Total of all records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296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20,016,847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296E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   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2296E2"/>
                    </a:solidFill>
                  </a:tcPr>
                </a:tc>
              </a:tr>
              <a:tr h="228378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France  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3,227,352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16.12%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4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Germany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3,162,254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15.80%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4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Italy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1,946,040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9.72%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4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Spain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1,647,539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8.23%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4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Norway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1,557,738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7.78%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4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Sweden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1,489,488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7.55%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4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Netherlands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1,208,807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6.04%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4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Ireland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960,554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4.75%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4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UK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944,234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4.72%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4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Finland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795,810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3.98%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4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Poland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639,099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3.19%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4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Europe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526,928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2.63%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4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Belgium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338,098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1.69%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4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Austria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310,625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1.55%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67044"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Slovenia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>
                          <a:effectLst/>
                        </a:rPr>
                        <a:t>244,652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100" dirty="0">
                          <a:effectLst/>
                        </a:rPr>
                        <a:t>1.22%</a:t>
                      </a:r>
                    </a:p>
                  </a:txBody>
                  <a:tcPr marL="29399" marR="29399" marT="29399" marB="29399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7" name="Nadpis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Množství obsahu</a:t>
            </a:r>
            <a:endParaRPr lang="en-GB" dirty="0"/>
          </a:p>
        </p:txBody>
      </p:sp>
      <p:sp>
        <p:nvSpPr>
          <p:cNvPr id="8" name="Zástupný symbol pro obsah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97115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Evropa a digitalizace: první seriózní procitnutí kolem r. 2005 (některé asijské země jsou mnohem dál)</a:t>
            </a:r>
          </a:p>
          <a:p>
            <a:r>
              <a:rPr lang="cs-CZ" dirty="0" smtClean="0"/>
              <a:t>Problémy:</a:t>
            </a:r>
          </a:p>
          <a:p>
            <a:pPr lvl="1"/>
            <a:r>
              <a:rPr lang="cs-CZ" dirty="0" smtClean="0"/>
              <a:t>Financování digitalizace, zpřístupnění a trvalého uložení dat (členské země EU)</a:t>
            </a:r>
          </a:p>
          <a:p>
            <a:pPr lvl="1"/>
            <a:r>
              <a:rPr lang="cs-CZ" dirty="0" smtClean="0"/>
              <a:t>Financování evropské přidané hodnoty (Evropská komise)</a:t>
            </a:r>
          </a:p>
          <a:p>
            <a:pPr lvl="1"/>
            <a:r>
              <a:rPr lang="cs-CZ" dirty="0" smtClean="0"/>
              <a:t>Autorská práva (ne vše, co již bylo digitalizováno, lze zpřístupnit; osiřelá díla)</a:t>
            </a:r>
          </a:p>
          <a:p>
            <a:pPr lvl="1"/>
            <a:r>
              <a:rPr lang="cs-CZ" dirty="0" smtClean="0"/>
              <a:t>Vědecké </a:t>
            </a:r>
            <a:r>
              <a:rPr lang="cs-CZ" dirty="0" smtClean="0"/>
              <a:t>dědictví</a:t>
            </a:r>
          </a:p>
          <a:p>
            <a:r>
              <a:rPr lang="cs-CZ" dirty="0" smtClean="0"/>
              <a:t>Do hry vstupuje Google, …</a:t>
            </a:r>
            <a:endParaRPr lang="en-GB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Množství obsahu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76556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Rozpočty členských zemí</a:t>
            </a:r>
          </a:p>
          <a:p>
            <a:r>
              <a:rPr lang="cs-CZ" dirty="0" smtClean="0"/>
              <a:t>Strukturální fondy EU</a:t>
            </a:r>
          </a:p>
          <a:p>
            <a:r>
              <a:rPr lang="cs-CZ" dirty="0" smtClean="0"/>
              <a:t>Public </a:t>
            </a:r>
            <a:r>
              <a:rPr lang="cs-CZ" dirty="0" err="1" smtClean="0"/>
              <a:t>Private</a:t>
            </a:r>
            <a:r>
              <a:rPr lang="cs-CZ" dirty="0" smtClean="0"/>
              <a:t> </a:t>
            </a:r>
            <a:r>
              <a:rPr lang="cs-CZ" dirty="0" err="1" smtClean="0"/>
              <a:t>Partnership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Zjišťování stavu digitalizace:</a:t>
            </a:r>
          </a:p>
          <a:p>
            <a:pPr lvl="1"/>
            <a:r>
              <a:rPr lang="cs-CZ" dirty="0" smtClean="0"/>
              <a:t>NUMERIC a ENUMERATE</a:t>
            </a:r>
          </a:p>
          <a:p>
            <a:pPr lvl="1"/>
            <a:r>
              <a:rPr lang="cs-CZ" dirty="0" smtClean="0"/>
              <a:t>Co je třeba a netřeba digitalizovat?</a:t>
            </a:r>
          </a:p>
          <a:p>
            <a:pPr lvl="1"/>
            <a:r>
              <a:rPr lang="cs-CZ" dirty="0" smtClean="0"/>
              <a:t>Kolik to ještě bude stát?</a:t>
            </a:r>
            <a:endParaRPr lang="en-GB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Financování digitalizace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7626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přispívat k rozvoji EUROPEANA s cílem v r. 2015 mít 30 milionů objektů (nyní 20 milionů)</a:t>
            </a:r>
          </a:p>
          <a:p>
            <a:r>
              <a:rPr lang="cs-CZ" dirty="0" smtClean="0"/>
              <a:t>ČR nyní 35 </a:t>
            </a:r>
            <a:r>
              <a:rPr lang="cs-CZ" dirty="0" smtClean="0"/>
              <a:t>490</a:t>
            </a:r>
            <a:r>
              <a:rPr lang="cs-CZ" dirty="0" smtClean="0">
                <a:solidFill>
                  <a:srgbClr val="FF0000"/>
                </a:solidFill>
              </a:rPr>
              <a:t>*</a:t>
            </a:r>
            <a:r>
              <a:rPr lang="cs-CZ" dirty="0" smtClean="0"/>
              <a:t>, </a:t>
            </a:r>
            <a:r>
              <a:rPr lang="cs-CZ" dirty="0" smtClean="0"/>
              <a:t>cíl 492 000 (méně má pouze Kypr,  a relativně Lotyšsko) vč. všech volných mistrovských děl</a:t>
            </a:r>
          </a:p>
          <a:p>
            <a:r>
              <a:rPr lang="cs-CZ" dirty="0"/>
              <a:t>Veškerou digitalizaci podmínit zpřístupněním v EUROPEANA</a:t>
            </a:r>
            <a:endParaRPr lang="en-GB" dirty="0"/>
          </a:p>
          <a:p>
            <a:r>
              <a:rPr lang="cs-CZ" dirty="0" smtClean="0"/>
              <a:t>Národní a nadnárodní </a:t>
            </a:r>
            <a:r>
              <a:rPr lang="cs-CZ" dirty="0" err="1" smtClean="0"/>
              <a:t>subagregace</a:t>
            </a:r>
            <a:r>
              <a:rPr lang="cs-CZ" dirty="0" smtClean="0"/>
              <a:t> (v ČR pouze Manuscriptorium – viz dále)</a:t>
            </a:r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4800" dirty="0" smtClean="0"/>
              <a:t>Co se očekává od zemí EU směrem k EUROPEANA</a:t>
            </a:r>
            <a:endParaRPr lang="en-GB" sz="48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683568" y="5877272"/>
            <a:ext cx="7997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cs-CZ" dirty="0" smtClean="0">
                <a:solidFill>
                  <a:schemeClr val="tx2"/>
                </a:solidFill>
              </a:rPr>
              <a:t>Doporučení EK o digitalizaci kulturního materiálu a jeho on-line dostupnosti</a:t>
            </a:r>
          </a:p>
          <a:p>
            <a:pPr algn="ctr"/>
            <a:r>
              <a:rPr lang="cs-CZ" dirty="0" smtClean="0">
                <a:solidFill>
                  <a:schemeClr val="tx2"/>
                </a:solidFill>
              </a:rPr>
              <a:t>a </a:t>
            </a:r>
            <a:r>
              <a:rPr lang="cs-CZ" dirty="0" smtClean="0">
                <a:solidFill>
                  <a:schemeClr val="tx2"/>
                </a:solidFill>
              </a:rPr>
              <a:t>o uchovávání digitálních záznamů ze dne 27. 10. 2011</a:t>
            </a:r>
            <a:endParaRPr lang="en-GB" dirty="0">
              <a:solidFill>
                <a:schemeClr val="tx2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 rot="5400000">
            <a:off x="7216948" y="4652302"/>
            <a:ext cx="33842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>
                <a:solidFill>
                  <a:srgbClr val="FF0000"/>
                </a:solidFill>
              </a:rPr>
              <a:t>*</a:t>
            </a:r>
            <a:r>
              <a:rPr lang="cs-CZ" dirty="0" smtClean="0"/>
              <a:t>započítáno i Manuscriptorium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3672354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EUROPEANA</a:t>
            </a:r>
          </a:p>
          <a:p>
            <a:pPr lvl="1"/>
            <a:r>
              <a:rPr lang="cs-CZ" dirty="0" smtClean="0"/>
              <a:t>Agregace dat a sub-agregace (TEL, Manuscriptorium, …)</a:t>
            </a:r>
          </a:p>
          <a:p>
            <a:pPr lvl="1"/>
            <a:r>
              <a:rPr lang="cs-CZ" dirty="0" smtClean="0"/>
              <a:t>Evropské národní knihovny jdou cestou TEL</a:t>
            </a:r>
          </a:p>
          <a:p>
            <a:pPr lvl="1"/>
            <a:r>
              <a:rPr lang="cs-CZ" dirty="0" smtClean="0"/>
              <a:t>OAI-PMH – krátký záznam a náhled (profil EUROPEANA)</a:t>
            </a:r>
          </a:p>
          <a:p>
            <a:pPr lvl="1"/>
            <a:r>
              <a:rPr lang="cs-CZ" dirty="0" smtClean="0"/>
              <a:t>Práce s jazyky a centrálním indexem, např. </a:t>
            </a:r>
            <a:r>
              <a:rPr lang="cs-CZ" dirty="0" err="1" smtClean="0"/>
              <a:t>Linked</a:t>
            </a:r>
            <a:r>
              <a:rPr lang="cs-CZ" dirty="0" smtClean="0"/>
              <a:t> Open Data</a:t>
            </a:r>
          </a:p>
          <a:p>
            <a:pPr lvl="1"/>
            <a:r>
              <a:rPr lang="cs-CZ" dirty="0" smtClean="0"/>
              <a:t>Problematika financování </a:t>
            </a:r>
            <a:r>
              <a:rPr lang="cs-CZ" dirty="0" err="1" smtClean="0"/>
              <a:t>subagregátorů</a:t>
            </a:r>
            <a:r>
              <a:rPr lang="cs-CZ" dirty="0" smtClean="0"/>
              <a:t> vč. TEL</a:t>
            </a:r>
            <a:endParaRPr lang="en-GB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Přidaná evropská hodnota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6249553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Part of the Linking Open (LOD) Data Project Cloud Diagram, click for full and historical versions..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8251" y="1556792"/>
            <a:ext cx="6734175" cy="5010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Linked open data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66177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 internetový portál, který funguje jako interface k milionům knih, obrazů, filmů, sbírkových předmětů a archívních záznamů, které byly digitalizovány v Evropě</a:t>
            </a:r>
          </a:p>
          <a:p>
            <a:r>
              <a:rPr lang="cs-CZ" dirty="0" smtClean="0"/>
              <a:t>pro odborníky v oblasti kulturního dědictví je platformou pro výměnu poznání, která podporuje spolupráci mezi knihovníky, správci sbírek, archiváři a tvůrčími průmyslovými aktivitami</a:t>
            </a:r>
            <a:endParaRPr lang="en-GB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	</a:t>
            </a:r>
            <a:r>
              <a:rPr lang="cs-CZ" dirty="0" smtClean="0"/>
              <a:t>Co je EUROPEANA?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83853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4294967295"/>
          </p:nvPr>
        </p:nvSpPr>
        <p:spPr>
          <a:xfrm>
            <a:off x="0" y="2247900"/>
            <a:ext cx="7747000" cy="3878263"/>
          </a:xfrm>
        </p:spPr>
        <p:txBody>
          <a:bodyPr/>
          <a:lstStyle/>
          <a:p>
            <a:pPr marL="0" indent="0" algn="ctr">
              <a:buNone/>
            </a:pPr>
            <a:r>
              <a:rPr lang="cs-CZ" sz="4800" dirty="0" smtClean="0">
                <a:hlinkClick r:id="rId2"/>
              </a:rPr>
              <a:t>http://europeana.org</a:t>
            </a:r>
            <a:endParaRPr lang="cs-CZ" sz="4800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1466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513" y="116632"/>
            <a:ext cx="4751387" cy="66598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42924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dirty="0" smtClean="0"/>
              <a:t>Iniciativa CENL (Rada ředitelů evropských národních knihoven)</a:t>
            </a:r>
          </a:p>
          <a:p>
            <a:r>
              <a:rPr lang="cs-CZ" dirty="0" smtClean="0"/>
              <a:t>GABRIEL (</a:t>
            </a:r>
            <a:r>
              <a:rPr lang="en-GB" b="1" dirty="0" err="1"/>
              <a:t>GA</a:t>
            </a:r>
            <a:r>
              <a:rPr lang="en-GB" dirty="0" err="1"/>
              <a:t>teway</a:t>
            </a:r>
            <a:r>
              <a:rPr lang="en-GB" dirty="0"/>
              <a:t> and </a:t>
            </a:r>
            <a:r>
              <a:rPr lang="en-GB" b="1" dirty="0" err="1"/>
              <a:t>BRI</a:t>
            </a:r>
            <a:r>
              <a:rPr lang="en-GB" dirty="0" err="1"/>
              <a:t>dge</a:t>
            </a:r>
            <a:r>
              <a:rPr lang="en-GB" dirty="0"/>
              <a:t> to </a:t>
            </a:r>
            <a:r>
              <a:rPr lang="en-GB" b="1" dirty="0"/>
              <a:t>E</a:t>
            </a:r>
            <a:r>
              <a:rPr lang="en-GB" dirty="0"/>
              <a:t>urope's </a:t>
            </a:r>
            <a:r>
              <a:rPr lang="en-GB" dirty="0" smtClean="0"/>
              <a:t>National</a:t>
            </a:r>
            <a:r>
              <a:rPr lang="cs-CZ" dirty="0" smtClean="0"/>
              <a:t> </a:t>
            </a:r>
            <a:r>
              <a:rPr lang="en-GB" b="1" dirty="0" smtClean="0"/>
              <a:t>L</a:t>
            </a:r>
            <a:r>
              <a:rPr lang="en-GB" dirty="0" smtClean="0"/>
              <a:t>ibraries</a:t>
            </a:r>
            <a:r>
              <a:rPr lang="cs-CZ" dirty="0" smtClean="0"/>
              <a:t>) – společná webová služba vznikla v 90. letech 20. stol. (zanikla v červnu 2005 zabudováním do TEL)</a:t>
            </a:r>
          </a:p>
          <a:p>
            <a:r>
              <a:rPr lang="cs-CZ" dirty="0" smtClean="0"/>
              <a:t>TEL - pilotní projekt společného portálu několika evropských národních knihoven (UK; PT, IT-F, ICCU, DE, FI, NL, SI, CH) do ledna 2004</a:t>
            </a:r>
          </a:p>
          <a:p>
            <a:r>
              <a:rPr lang="cs-CZ" dirty="0" smtClean="0"/>
              <a:t>Vznik Evropské knihovny TEL v březnu 2005</a:t>
            </a:r>
          </a:p>
          <a:p>
            <a:r>
              <a:rPr lang="cs-CZ" dirty="0" smtClean="0"/>
              <a:t>Připojování dalších:</a:t>
            </a:r>
          </a:p>
          <a:p>
            <a:pPr lvl="1"/>
            <a:r>
              <a:rPr lang="cs-CZ" dirty="0" smtClean="0"/>
              <a:t>TEL-ME-MOR (9 nových členských zemí)</a:t>
            </a:r>
          </a:p>
          <a:p>
            <a:pPr lvl="1"/>
            <a:r>
              <a:rPr lang="cs-CZ" dirty="0" err="1" smtClean="0"/>
              <a:t>EDLplus</a:t>
            </a:r>
            <a:r>
              <a:rPr lang="cs-CZ" dirty="0" smtClean="0"/>
              <a:t> (další staré členské země a EHP: BE, GR, LI, IS, IR, NO, LU, ES, SE)</a:t>
            </a:r>
          </a:p>
          <a:p>
            <a:pPr lvl="1"/>
            <a:r>
              <a:rPr lang="cs-CZ" dirty="0" err="1" smtClean="0"/>
              <a:t>TELplus</a:t>
            </a:r>
            <a:r>
              <a:rPr lang="cs-CZ" dirty="0" smtClean="0"/>
              <a:t> (BG, RO)</a:t>
            </a:r>
          </a:p>
          <a:p>
            <a:pPr lvl="1"/>
            <a:r>
              <a:rPr lang="cs-CZ" dirty="0" smtClean="0"/>
              <a:t>FUMAGABA (Kavkazské republiky, Albánie, Makedonie, Ukrajina, MD. Bosna a Hercegovina</a:t>
            </a:r>
          </a:p>
          <a:p>
            <a:pPr lvl="1"/>
            <a:r>
              <a:rPr lang="cs-CZ" dirty="0" smtClean="0"/>
              <a:t>Ostatní se připojily mimo projekty (například Dánsko, Francie, Rusko, Srbsko, …)</a:t>
            </a:r>
            <a:endParaRPr lang="en-GB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Historie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00282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Po spuštění TEL snaha Francie o zřízení Evropské digitální knihovny EUROPEANA</a:t>
            </a:r>
          </a:p>
          <a:p>
            <a:r>
              <a:rPr lang="cs-CZ" dirty="0" smtClean="0"/>
              <a:t>Pilotní projekt francouzské </a:t>
            </a:r>
            <a:r>
              <a:rPr lang="cs-CZ" dirty="0" err="1" smtClean="0"/>
              <a:t>Europeany</a:t>
            </a:r>
            <a:r>
              <a:rPr lang="cs-CZ" dirty="0" smtClean="0"/>
              <a:t>: ukázal, že jde pouze o portál, a tím se nevymyká konceptu TEL</a:t>
            </a:r>
          </a:p>
          <a:p>
            <a:r>
              <a:rPr lang="cs-CZ" dirty="0" smtClean="0"/>
              <a:t>Evropa přebírá od Francie název EUROPEANA, Francie se zapojuje do TEL</a:t>
            </a:r>
          </a:p>
          <a:p>
            <a:r>
              <a:rPr lang="cs-CZ" dirty="0" smtClean="0"/>
              <a:t>EUROPEANA se začíná budovat na bázi infrastruktury TEL jako Evropská digitální knihovna</a:t>
            </a:r>
            <a:endParaRPr lang="en-GB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EUROPEANA - historie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114155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Jeden dotaz do různorodých partnerských systémů</a:t>
            </a:r>
          </a:p>
          <a:p>
            <a:pPr lvl="1"/>
            <a:r>
              <a:rPr lang="cs-CZ" dirty="0" smtClean="0"/>
              <a:t>Z39.50 – dotazování v reálném čase (totální závislost na funkčnosti vzdálených systémů, nemožnost dalšího zpracování metadat; tzn. omezené vyhledávání)</a:t>
            </a:r>
          </a:p>
          <a:p>
            <a:pPr lvl="1"/>
            <a:r>
              <a:rPr lang="cs-CZ" dirty="0" smtClean="0"/>
              <a:t>OAI-PMH – sklízení metadat a jejich agregace do centrálního indexu (základní informace nemizí, s metadaty lze dále pracovat, příp. z nich lze odkazovat na jejich datové reprezentace)</a:t>
            </a:r>
          </a:p>
          <a:p>
            <a:r>
              <a:rPr lang="cs-CZ" dirty="0" smtClean="0"/>
              <a:t>Zpočátku mix obou přístupů, ale jednoznačná preference OAI-PMH</a:t>
            </a:r>
            <a:endParaRPr lang="en-GB" dirty="0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Technologie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761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Míra agregace</a:t>
            </a:r>
            <a:endParaRPr lang="en-GB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Portál</a:t>
            </a:r>
            <a:endParaRPr lang="en-GB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Práce s metadaty v jednotném rozhraní</a:t>
            </a:r>
          </a:p>
          <a:p>
            <a:r>
              <a:rPr lang="cs-CZ" dirty="0" smtClean="0"/>
              <a:t>Pro data je třeba jít do připojeného zdroje a respektovat jej</a:t>
            </a:r>
            <a:endParaRPr lang="en-GB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Digitální knihovna</a:t>
            </a:r>
            <a:endParaRPr lang="en-GB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 smtClean="0"/>
              <a:t>Práce s metadaty v jednotném rozhraní</a:t>
            </a:r>
          </a:p>
          <a:p>
            <a:r>
              <a:rPr lang="cs-CZ" dirty="0" smtClean="0"/>
              <a:t>Práce s daty v jednotném rozhraní</a:t>
            </a:r>
            <a:endParaRPr lang="en-GB" dirty="0"/>
          </a:p>
        </p:txBody>
      </p:sp>
      <p:sp>
        <p:nvSpPr>
          <p:cNvPr id="7" name="TextovéPole 6"/>
          <p:cNvSpPr txBox="1"/>
          <p:nvPr/>
        </p:nvSpPr>
        <p:spPr>
          <a:xfrm>
            <a:off x="3419872" y="5519085"/>
            <a:ext cx="24048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>
                <a:solidFill>
                  <a:schemeClr val="tx2"/>
                </a:solidFill>
              </a:rPr>
              <a:t>Webové stránky</a:t>
            </a:r>
            <a:endParaRPr lang="en-GB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4303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EUROPEANA</a:t>
            </a:r>
            <a:endParaRPr lang="en-GB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Obecný uživatel</a:t>
            </a:r>
            <a:endParaRPr lang="en-GB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cs-CZ" dirty="0" smtClean="0"/>
              <a:t>Vlastní </a:t>
            </a:r>
            <a:r>
              <a:rPr lang="cs-CZ" dirty="0" err="1" smtClean="0"/>
              <a:t>Europeana</a:t>
            </a:r>
            <a:endParaRPr lang="cs-CZ" dirty="0" smtClean="0"/>
          </a:p>
          <a:p>
            <a:endParaRPr lang="cs-CZ" dirty="0"/>
          </a:p>
          <a:p>
            <a:r>
              <a:rPr lang="cs-CZ" dirty="0" smtClean="0"/>
              <a:t>Jenže k bádání jsou třeba i další informace; tj. ne/lze konkurovat Google a proč?</a:t>
            </a:r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cs-CZ" dirty="0" smtClean="0"/>
              <a:t>Vědecký pracovník</a:t>
            </a:r>
            <a:endParaRPr lang="en-GB" dirty="0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cs-CZ" dirty="0" smtClean="0"/>
              <a:t>TEL jako </a:t>
            </a:r>
            <a:r>
              <a:rPr lang="cs-CZ" dirty="0" err="1" smtClean="0"/>
              <a:t>Europeana</a:t>
            </a:r>
            <a:r>
              <a:rPr lang="cs-CZ" dirty="0" smtClean="0"/>
              <a:t> pro výzkum</a:t>
            </a:r>
          </a:p>
          <a:p>
            <a:r>
              <a:rPr lang="cs-CZ" dirty="0" smtClean="0"/>
              <a:t>Tzn. další prorůstání TEL do knihoven</a:t>
            </a:r>
          </a:p>
          <a:p>
            <a:r>
              <a:rPr lang="cs-CZ" dirty="0" smtClean="0"/>
              <a:t>TEL se profiluje jako </a:t>
            </a:r>
            <a:r>
              <a:rPr lang="cs-CZ" dirty="0" err="1" smtClean="0"/>
              <a:t>subagregátor</a:t>
            </a:r>
            <a:r>
              <a:rPr lang="cs-CZ" dirty="0" smtClean="0"/>
              <a:t> dat z knihoven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834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Hledáme informace</a:t>
            </a:r>
            <a:endParaRPr lang="en-GB" dirty="0"/>
          </a:p>
        </p:txBody>
      </p:sp>
      <p:sp>
        <p:nvSpPr>
          <p:cNvPr id="3" name="TextovéPole 2"/>
          <p:cNvSpPr txBox="1"/>
          <p:nvPr/>
        </p:nvSpPr>
        <p:spPr>
          <a:xfrm>
            <a:off x="3923928" y="2195921"/>
            <a:ext cx="3148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err="1" smtClean="0"/>
              <a:t>Italo</a:t>
            </a:r>
            <a:r>
              <a:rPr lang="cs-CZ" dirty="0" smtClean="0"/>
              <a:t> </a:t>
            </a:r>
            <a:r>
              <a:rPr lang="cs-CZ" dirty="0" err="1" smtClean="0"/>
              <a:t>Svevo</a:t>
            </a:r>
            <a:r>
              <a:rPr lang="cs-CZ" dirty="0" smtClean="0"/>
              <a:t> (zemřel v r. 1928)</a:t>
            </a:r>
            <a:endParaRPr lang="en-GB" dirty="0"/>
          </a:p>
        </p:txBody>
      </p:sp>
      <p:sp>
        <p:nvSpPr>
          <p:cNvPr id="4" name="Zaoblený obdélník 3"/>
          <p:cNvSpPr/>
          <p:nvPr/>
        </p:nvSpPr>
        <p:spPr>
          <a:xfrm>
            <a:off x="1331640" y="2924944"/>
            <a:ext cx="151216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err="1" smtClean="0"/>
              <a:t>Europeana</a:t>
            </a:r>
            <a:endParaRPr lang="en-GB" dirty="0"/>
          </a:p>
        </p:txBody>
      </p:sp>
      <p:sp>
        <p:nvSpPr>
          <p:cNvPr id="5" name="Zaoblený obdélník 4"/>
          <p:cNvSpPr/>
          <p:nvPr/>
        </p:nvSpPr>
        <p:spPr>
          <a:xfrm>
            <a:off x="3347864" y="2941793"/>
            <a:ext cx="151216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TEL</a:t>
            </a:r>
            <a:endParaRPr lang="en-GB" dirty="0"/>
          </a:p>
        </p:txBody>
      </p:sp>
      <p:sp>
        <p:nvSpPr>
          <p:cNvPr id="6" name="Zaoblený obdélník 5"/>
          <p:cNvSpPr/>
          <p:nvPr/>
        </p:nvSpPr>
        <p:spPr>
          <a:xfrm>
            <a:off x="5568458" y="2941793"/>
            <a:ext cx="1512168" cy="7200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Google</a:t>
            </a:r>
            <a:endParaRPr lang="en-GB" dirty="0"/>
          </a:p>
        </p:txBody>
      </p:sp>
      <p:sp>
        <p:nvSpPr>
          <p:cNvPr id="7" name="Zaoblený obdélník 6"/>
          <p:cNvSpPr/>
          <p:nvPr/>
        </p:nvSpPr>
        <p:spPr>
          <a:xfrm>
            <a:off x="5560454" y="3935046"/>
            <a:ext cx="2539937" cy="1885282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Wikipedie +</a:t>
            </a:r>
            <a:r>
              <a:rPr lang="cs-CZ" dirty="0" err="1" smtClean="0"/>
              <a:t>Youtube</a:t>
            </a:r>
            <a:endParaRPr lang="cs-CZ" dirty="0" smtClean="0"/>
          </a:p>
          <a:p>
            <a:pPr algn="ctr"/>
            <a:r>
              <a:rPr lang="cs-CZ" dirty="0" smtClean="0"/>
              <a:t>… spousty fotografií,</a:t>
            </a:r>
          </a:p>
          <a:p>
            <a:pPr algn="ctr"/>
            <a:r>
              <a:rPr lang="cs-CZ" dirty="0" smtClean="0"/>
              <a:t>videí,</a:t>
            </a:r>
          </a:p>
          <a:p>
            <a:pPr algn="ctr"/>
            <a:r>
              <a:rPr lang="cs-CZ" dirty="0" smtClean="0"/>
              <a:t>texty autora vč. </a:t>
            </a:r>
            <a:r>
              <a:rPr lang="cs-CZ" dirty="0" err="1" smtClean="0"/>
              <a:t>epub</a:t>
            </a:r>
            <a:r>
              <a:rPr lang="cs-CZ" dirty="0" smtClean="0"/>
              <a:t>, audioknihy, související </a:t>
            </a:r>
            <a:r>
              <a:rPr lang="cs-CZ" dirty="0" err="1" smtClean="0"/>
              <a:t>info</a:t>
            </a:r>
            <a:r>
              <a:rPr lang="cs-CZ" dirty="0" smtClean="0"/>
              <a:t>.</a:t>
            </a:r>
            <a:endParaRPr lang="en-GB" dirty="0"/>
          </a:p>
        </p:txBody>
      </p:sp>
      <p:sp>
        <p:nvSpPr>
          <p:cNvPr id="8" name="Zaoblený obdélník 7"/>
          <p:cNvSpPr/>
          <p:nvPr/>
        </p:nvSpPr>
        <p:spPr>
          <a:xfrm>
            <a:off x="1274370" y="4056986"/>
            <a:ext cx="1512168" cy="116748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2 videa</a:t>
            </a:r>
          </a:p>
          <a:p>
            <a:pPr algn="ctr"/>
            <a:r>
              <a:rPr lang="cs-CZ" dirty="0" smtClean="0"/>
              <a:t>1 kniha (public </a:t>
            </a:r>
            <a:r>
              <a:rPr lang="cs-CZ" dirty="0" err="1" smtClean="0"/>
              <a:t>domain</a:t>
            </a:r>
            <a:r>
              <a:rPr lang="cs-CZ" dirty="0" smtClean="0"/>
              <a:t>)</a:t>
            </a:r>
            <a:endParaRPr lang="en-GB" dirty="0"/>
          </a:p>
        </p:txBody>
      </p:sp>
      <p:sp>
        <p:nvSpPr>
          <p:cNvPr id="9" name="Zaoblený obdélník 8"/>
          <p:cNvSpPr/>
          <p:nvPr/>
        </p:nvSpPr>
        <p:spPr>
          <a:xfrm>
            <a:off x="3500264" y="4085456"/>
            <a:ext cx="1512168" cy="1152128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Vše, co je ve fondech evropských NK</a:t>
            </a:r>
            <a:endParaRPr lang="en-GB" dirty="0"/>
          </a:p>
        </p:txBody>
      </p:sp>
      <p:sp>
        <p:nvSpPr>
          <p:cNvPr id="10" name="Obdélník 9"/>
          <p:cNvSpPr/>
          <p:nvPr/>
        </p:nvSpPr>
        <p:spPr>
          <a:xfrm>
            <a:off x="1691680" y="5661248"/>
            <a:ext cx="2376264" cy="64807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Kulturní instituce</a:t>
            </a:r>
            <a:endParaRPr lang="en-GB" dirty="0"/>
          </a:p>
        </p:txBody>
      </p:sp>
      <p:cxnSp>
        <p:nvCxnSpPr>
          <p:cNvPr id="12" name="Přímá spojnice 11"/>
          <p:cNvCxnSpPr>
            <a:stCxn id="8" idx="2"/>
            <a:endCxn id="10" idx="0"/>
          </p:cNvCxnSpPr>
          <p:nvPr/>
        </p:nvCxnSpPr>
        <p:spPr>
          <a:xfrm>
            <a:off x="2030454" y="5224474"/>
            <a:ext cx="849358" cy="43677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>
            <a:stCxn id="10" idx="0"/>
            <a:endCxn id="9" idx="2"/>
          </p:cNvCxnSpPr>
          <p:nvPr/>
        </p:nvCxnSpPr>
        <p:spPr>
          <a:xfrm flipV="1">
            <a:off x="2879812" y="5237584"/>
            <a:ext cx="1376536" cy="4236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se šipkou 15"/>
          <p:cNvCxnSpPr>
            <a:stCxn id="4" idx="2"/>
            <a:endCxn id="8" idx="0"/>
          </p:cNvCxnSpPr>
          <p:nvPr/>
        </p:nvCxnSpPr>
        <p:spPr>
          <a:xfrm flipH="1">
            <a:off x="2030454" y="3645024"/>
            <a:ext cx="57270" cy="41196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Přímá spojnice se šipkou 17"/>
          <p:cNvCxnSpPr>
            <a:stCxn id="5" idx="2"/>
            <a:endCxn id="9" idx="0"/>
          </p:cNvCxnSpPr>
          <p:nvPr/>
        </p:nvCxnSpPr>
        <p:spPr>
          <a:xfrm>
            <a:off x="4103948" y="3661873"/>
            <a:ext cx="152400" cy="42358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Přímá spojnice se šipkou 19"/>
          <p:cNvCxnSpPr>
            <a:stCxn id="6" idx="2"/>
            <a:endCxn id="7" idx="0"/>
          </p:cNvCxnSpPr>
          <p:nvPr/>
        </p:nvCxnSpPr>
        <p:spPr>
          <a:xfrm>
            <a:off x="6324542" y="3661873"/>
            <a:ext cx="505881" cy="27317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>
            <a:stCxn id="3" idx="2"/>
            <a:endCxn id="4" idx="0"/>
          </p:cNvCxnSpPr>
          <p:nvPr/>
        </p:nvCxnSpPr>
        <p:spPr>
          <a:xfrm flipH="1">
            <a:off x="2087724" y="2565253"/>
            <a:ext cx="3410514" cy="3596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se šipkou 23"/>
          <p:cNvCxnSpPr>
            <a:stCxn id="3" idx="2"/>
            <a:endCxn id="5" idx="0"/>
          </p:cNvCxnSpPr>
          <p:nvPr/>
        </p:nvCxnSpPr>
        <p:spPr>
          <a:xfrm flipH="1">
            <a:off x="4103948" y="2565253"/>
            <a:ext cx="1394290" cy="3765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se šipkou 25"/>
          <p:cNvCxnSpPr>
            <a:stCxn id="3" idx="2"/>
            <a:endCxn id="6" idx="0"/>
          </p:cNvCxnSpPr>
          <p:nvPr/>
        </p:nvCxnSpPr>
        <p:spPr>
          <a:xfrm>
            <a:off x="5498238" y="2565253"/>
            <a:ext cx="826304" cy="3765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bdélník 26"/>
          <p:cNvSpPr/>
          <p:nvPr/>
        </p:nvSpPr>
        <p:spPr>
          <a:xfrm>
            <a:off x="4970357" y="5979408"/>
            <a:ext cx="2376264" cy="648072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dirty="0" smtClean="0"/>
              <a:t>Další zdroje</a:t>
            </a:r>
            <a:endParaRPr lang="en-GB" dirty="0"/>
          </a:p>
        </p:txBody>
      </p:sp>
      <p:cxnSp>
        <p:nvCxnSpPr>
          <p:cNvPr id="29" name="Přímá spojnice 28"/>
          <p:cNvCxnSpPr>
            <a:stCxn id="7" idx="2"/>
            <a:endCxn id="27" idx="0"/>
          </p:cNvCxnSpPr>
          <p:nvPr/>
        </p:nvCxnSpPr>
        <p:spPr>
          <a:xfrm flipH="1">
            <a:off x="6158489" y="5820328"/>
            <a:ext cx="671934" cy="15908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813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vrdý obal">
  <a:themeElements>
    <a:clrScheme name="Tvrdý obal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Tvrdý obal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Tvrdý obal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538</TotalTime>
  <Words>868</Words>
  <Application>Microsoft Office PowerPoint</Application>
  <PresentationFormat>Předvádění na obrazovce (4:3)</PresentationFormat>
  <Paragraphs>186</Paragraphs>
  <Slides>20</Slides>
  <Notes>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20</vt:i4>
      </vt:variant>
    </vt:vector>
  </HeadingPairs>
  <TitlesOfParts>
    <vt:vector size="21" baseType="lpstr">
      <vt:lpstr>Tvrdý obal</vt:lpstr>
      <vt:lpstr>EUROPEANA</vt:lpstr>
      <vt:lpstr> Co je EUROPEANA?</vt:lpstr>
      <vt:lpstr>Prezentace aplikace PowerPoint</vt:lpstr>
      <vt:lpstr>Historie</vt:lpstr>
      <vt:lpstr>EUROPEANA - historie</vt:lpstr>
      <vt:lpstr>Technologie</vt:lpstr>
      <vt:lpstr>Míra agregace</vt:lpstr>
      <vt:lpstr>EUROPEANA</vt:lpstr>
      <vt:lpstr>Hledáme informace</vt:lpstr>
      <vt:lpstr>Hledáme informace</vt:lpstr>
      <vt:lpstr>Hledáme informace</vt:lpstr>
      <vt:lpstr>EUROPEANA Foundation</vt:lpstr>
      <vt:lpstr>Executive Committee</vt:lpstr>
      <vt:lpstr>Množství obsahu</vt:lpstr>
      <vt:lpstr>Množství obsahu</vt:lpstr>
      <vt:lpstr>Financování digitalizace</vt:lpstr>
      <vt:lpstr>Co se očekává od zemí EU směrem k EUROPEANA</vt:lpstr>
      <vt:lpstr>Přidaná evropská hodnota</vt:lpstr>
      <vt:lpstr>Linked open data</vt:lpstr>
      <vt:lpstr>Prezentace aplikace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Knoll Adolf</dc:creator>
  <cp:lastModifiedBy>Knoll Adolf</cp:lastModifiedBy>
  <cp:revision>30</cp:revision>
  <dcterms:created xsi:type="dcterms:W3CDTF">2012-03-28T11:32:02Z</dcterms:created>
  <dcterms:modified xsi:type="dcterms:W3CDTF">2012-05-03T09:15:52Z</dcterms:modified>
</cp:coreProperties>
</file>